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6" r:id="rId4"/>
    <p:sldId id="36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95" r:id="rId19"/>
    <p:sldId id="271" r:id="rId20"/>
    <p:sldId id="298" r:id="rId21"/>
    <p:sldId id="265" r:id="rId22"/>
    <p:sldId id="273" r:id="rId23"/>
    <p:sldId id="274" r:id="rId24"/>
    <p:sldId id="275" r:id="rId25"/>
    <p:sldId id="289" r:id="rId26"/>
    <p:sldId id="276" r:id="rId27"/>
    <p:sldId id="277" r:id="rId28"/>
    <p:sldId id="278" r:id="rId29"/>
    <p:sldId id="290" r:id="rId30"/>
    <p:sldId id="279" r:id="rId31"/>
    <p:sldId id="280" r:id="rId32"/>
    <p:sldId id="281" r:id="rId33"/>
    <p:sldId id="291" r:id="rId34"/>
    <p:sldId id="282" r:id="rId35"/>
    <p:sldId id="283" r:id="rId36"/>
    <p:sldId id="284" r:id="rId37"/>
    <p:sldId id="285" r:id="rId38"/>
    <p:sldId id="292" r:id="rId39"/>
    <p:sldId id="286" r:id="rId40"/>
    <p:sldId id="287" r:id="rId41"/>
    <p:sldId id="293" r:id="rId42"/>
    <p:sldId id="288" r:id="rId43"/>
    <p:sldId id="299" r:id="rId44"/>
    <p:sldId id="294" r:id="rId45"/>
    <p:sldId id="297" r:id="rId46"/>
    <p:sldId id="324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2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1" r:id="rId81"/>
    <p:sldId id="328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5" Type="http://schemas.openxmlformats.org/officeDocument/2006/relationships/tableStyles" Target="tableStyles.xml"/><Relationship Id="rId84" Type="http://schemas.openxmlformats.org/officeDocument/2006/relationships/viewProps" Target="viewProps.xml"/><Relationship Id="rId83" Type="http://schemas.openxmlformats.org/officeDocument/2006/relationships/presProps" Target="presProps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13CA-F6DB-460C-8105-4610634B2A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F7E8-EDAA-4198-807B-58EFD3AF2E1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8666"/>
            <a:ext cx="9144000" cy="1261533"/>
          </a:xfrm>
        </p:spPr>
        <p:txBody>
          <a:bodyPr>
            <a:normAutofit/>
          </a:bodyPr>
          <a:lstStyle/>
          <a:p>
            <a:r>
              <a:rPr lang="en-US" dirty="0"/>
              <a:t>MORTALITY REVIEW MEET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84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1752600"/>
            <a:ext cx="11091334" cy="3662363"/>
          </a:xfrm>
        </p:spPr>
        <p:txBody>
          <a:bodyPr/>
          <a:lstStyle/>
          <a:p>
            <a:r>
              <a:rPr lang="en-US" dirty="0"/>
              <a:t>Pulse rate – 96 bpm</a:t>
            </a:r>
            <a:endParaRPr lang="en-US" dirty="0"/>
          </a:p>
          <a:p>
            <a:r>
              <a:rPr lang="en-US" dirty="0"/>
              <a:t>Blood Pressure-80/50 mm of Hg, started on Inj. Noradrenaline @ 5ml/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RR – 15 cycles / min</a:t>
            </a:r>
            <a:endParaRPr lang="en-US" dirty="0"/>
          </a:p>
          <a:p>
            <a:r>
              <a:rPr lang="en-US" dirty="0"/>
              <a:t>Temperature – 98 F</a:t>
            </a:r>
            <a:endParaRPr lang="en-US" dirty="0"/>
          </a:p>
          <a:p>
            <a:r>
              <a:rPr lang="en-US" dirty="0"/>
              <a:t>SpO</a:t>
            </a:r>
            <a:r>
              <a:rPr lang="en-US" baseline="-25000" dirty="0"/>
              <a:t>2</a:t>
            </a:r>
            <a:r>
              <a:rPr lang="en-US" dirty="0"/>
              <a:t> – 99 % with FiO</a:t>
            </a:r>
            <a:r>
              <a:rPr lang="en-US" baseline="-25000" dirty="0"/>
              <a:t>2</a:t>
            </a:r>
            <a:r>
              <a:rPr lang="en-US" dirty="0"/>
              <a:t>- 100%</a:t>
            </a:r>
            <a:endParaRPr lang="en-US" dirty="0"/>
          </a:p>
          <a:p>
            <a:r>
              <a:rPr lang="en-US" dirty="0"/>
              <a:t>CBG – 167 mg/dl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SYSTEMIC EXAMINATION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500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CVS- S1 and S2 heard . Loud S1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Systolic murmur heard in mitral area</a:t>
            </a:r>
            <a:endParaRPr lang="en-US" dirty="0"/>
          </a:p>
          <a:p>
            <a:r>
              <a:rPr lang="en-US" dirty="0"/>
              <a:t>RS – Bilateral normal vesicular breath sounds heard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Bilateral basal crepitations heard</a:t>
            </a:r>
            <a:endParaRPr lang="en-US" dirty="0"/>
          </a:p>
          <a:p>
            <a:r>
              <a:rPr lang="en-US" dirty="0"/>
              <a:t>CNS- Patient was sedated and </a:t>
            </a:r>
            <a:r>
              <a:rPr lang="en-US" dirty="0" err="1"/>
              <a:t>paralysed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GCS – E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T</a:t>
            </a:r>
            <a:r>
              <a:rPr lang="en-US" dirty="0"/>
              <a:t>M</a:t>
            </a:r>
            <a:r>
              <a:rPr lang="en-US" baseline="-25000" dirty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Pupil – 2mm, reacting to light ( left eye ) .. Right eye operated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for cataract      </a:t>
            </a:r>
            <a:endParaRPr lang="en-US" dirty="0"/>
          </a:p>
          <a:p>
            <a:r>
              <a:rPr lang="en-US" dirty="0"/>
              <a:t>P/A – soft , no organomegaly, bowel sounds normal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Investigations (15/02/21)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6133"/>
            <a:ext cx="10515600" cy="49408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Hb - </a:t>
            </a:r>
            <a:r>
              <a:rPr lang="en-US" dirty="0">
                <a:solidFill>
                  <a:srgbClr val="FF0000"/>
                </a:solidFill>
              </a:rPr>
              <a:t>3.8</a:t>
            </a:r>
            <a:r>
              <a:rPr lang="en-US" dirty="0"/>
              <a:t>g/dl</a:t>
            </a:r>
            <a:endParaRPr lang="en-US" dirty="0"/>
          </a:p>
          <a:p>
            <a:r>
              <a:rPr lang="en-US" dirty="0"/>
              <a:t>TLC – </a:t>
            </a:r>
            <a:r>
              <a:rPr lang="en-US" dirty="0">
                <a:solidFill>
                  <a:srgbClr val="FF0000"/>
                </a:solidFill>
              </a:rPr>
              <a:t>21,200</a:t>
            </a:r>
            <a:r>
              <a:rPr lang="en-US" dirty="0"/>
              <a:t> cells/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US" dirty="0"/>
              <a:t>Neutrophils- </a:t>
            </a:r>
            <a:r>
              <a:rPr lang="en-US" dirty="0">
                <a:solidFill>
                  <a:srgbClr val="FF0000"/>
                </a:solidFill>
              </a:rPr>
              <a:t>95%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Platelet count – 1.5 lac/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US" dirty="0"/>
              <a:t>RBC Count – </a:t>
            </a:r>
            <a:r>
              <a:rPr lang="en-US" dirty="0">
                <a:solidFill>
                  <a:srgbClr val="FF0000"/>
                </a:solidFill>
              </a:rPr>
              <a:t>2.2</a:t>
            </a:r>
            <a:r>
              <a:rPr lang="en-US" dirty="0"/>
              <a:t> million/cum</a:t>
            </a:r>
            <a:endParaRPr lang="en-US" dirty="0"/>
          </a:p>
          <a:p>
            <a:r>
              <a:rPr lang="en-US" dirty="0"/>
              <a:t>PCV- </a:t>
            </a:r>
            <a:r>
              <a:rPr lang="en-US" dirty="0">
                <a:solidFill>
                  <a:srgbClr val="FF0000"/>
                </a:solidFill>
              </a:rPr>
              <a:t>14 </a:t>
            </a:r>
            <a:r>
              <a:rPr lang="en-US" dirty="0"/>
              <a:t>vol%</a:t>
            </a:r>
            <a:endParaRPr lang="en-US" dirty="0"/>
          </a:p>
          <a:p>
            <a:r>
              <a:rPr lang="en-US" dirty="0"/>
              <a:t>MCV- </a:t>
            </a:r>
            <a:r>
              <a:rPr lang="en-US" dirty="0">
                <a:solidFill>
                  <a:srgbClr val="FF0000"/>
                </a:solidFill>
              </a:rPr>
              <a:t>63</a:t>
            </a:r>
            <a:r>
              <a:rPr lang="en-US" dirty="0"/>
              <a:t> Fl</a:t>
            </a:r>
            <a:endParaRPr lang="en-US" dirty="0"/>
          </a:p>
          <a:p>
            <a:r>
              <a:rPr lang="en-US" dirty="0"/>
              <a:t>S. Ferritin – 36.58 ng/ml</a:t>
            </a:r>
            <a:endParaRPr lang="en-US" dirty="0"/>
          </a:p>
          <a:p>
            <a:r>
              <a:rPr lang="en-US" dirty="0"/>
              <a:t>LDH </a:t>
            </a:r>
            <a:r>
              <a:rPr lang="en-US" dirty="0">
                <a:solidFill>
                  <a:srgbClr val="FF0000"/>
                </a:solidFill>
              </a:rPr>
              <a:t>- 931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GB" dirty="0"/>
              <a:t>CRP- </a:t>
            </a:r>
            <a:r>
              <a:rPr lang="en-GB" dirty="0">
                <a:solidFill>
                  <a:srgbClr val="FF0000"/>
                </a:solidFill>
              </a:rPr>
              <a:t>18</a:t>
            </a:r>
            <a:r>
              <a:rPr lang="en-GB" dirty="0"/>
              <a:t>mg/dl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0333"/>
            <a:ext cx="10515600" cy="562663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3</a:t>
            </a:r>
            <a:r>
              <a:rPr lang="en-US" dirty="0"/>
              <a:t> – 0.65 ng/ml </a:t>
            </a:r>
            <a:endParaRPr lang="en-US" dirty="0"/>
          </a:p>
          <a:p>
            <a:r>
              <a:rPr lang="en-US" dirty="0"/>
              <a:t>T</a:t>
            </a:r>
            <a:r>
              <a:rPr lang="en-US" baseline="-25000" dirty="0"/>
              <a:t>4</a:t>
            </a:r>
            <a:r>
              <a:rPr lang="en-US" dirty="0"/>
              <a:t> – 7.62 mcg/dl </a:t>
            </a:r>
            <a:endParaRPr lang="en-US" dirty="0"/>
          </a:p>
          <a:p>
            <a:r>
              <a:rPr lang="en-US" dirty="0"/>
              <a:t>TSH- 3 </a:t>
            </a:r>
            <a:r>
              <a:rPr lang="en-US" dirty="0" err="1"/>
              <a:t>Miu</a:t>
            </a:r>
            <a:r>
              <a:rPr lang="en-US" dirty="0"/>
              <a:t>/ml</a:t>
            </a:r>
            <a:endParaRPr lang="en-US" dirty="0"/>
          </a:p>
          <a:p>
            <a:r>
              <a:rPr lang="en-US" dirty="0" err="1"/>
              <a:t>S.Na</a:t>
            </a:r>
            <a:r>
              <a:rPr lang="en-US" dirty="0"/>
              <a:t> – 134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/>
              <a:t>S.K</a:t>
            </a:r>
            <a:r>
              <a:rPr lang="en-GB" baseline="30000" dirty="0"/>
              <a:t>+</a:t>
            </a:r>
            <a:r>
              <a:rPr lang="en-GB" dirty="0"/>
              <a:t> - 3.9 </a:t>
            </a:r>
            <a:r>
              <a:rPr lang="en-GB" dirty="0" err="1"/>
              <a:t>meq</a:t>
            </a:r>
            <a:r>
              <a:rPr lang="en-GB" dirty="0"/>
              <a:t>/L</a:t>
            </a:r>
            <a:endParaRPr lang="en-GB" dirty="0"/>
          </a:p>
          <a:p>
            <a:r>
              <a:rPr lang="en-GB" dirty="0"/>
              <a:t>S.CI – 89 </a:t>
            </a:r>
            <a:r>
              <a:rPr lang="en-GB" dirty="0" err="1"/>
              <a:t>meq</a:t>
            </a:r>
            <a:r>
              <a:rPr lang="en-GB" dirty="0"/>
              <a:t>/L</a:t>
            </a:r>
            <a:endParaRPr lang="en-GB" dirty="0"/>
          </a:p>
          <a:p>
            <a:r>
              <a:rPr lang="en-GB" dirty="0"/>
              <a:t>Mg – 1.9mg/dl</a:t>
            </a:r>
            <a:endParaRPr lang="en-GB" dirty="0"/>
          </a:p>
          <a:p>
            <a:r>
              <a:rPr lang="en-GB" dirty="0"/>
              <a:t>Ca+2 – 8.73mg/dl</a:t>
            </a:r>
            <a:endParaRPr lang="en-GB" dirty="0"/>
          </a:p>
          <a:p>
            <a:r>
              <a:rPr lang="en-GB" dirty="0" err="1"/>
              <a:t>S.Urea</a:t>
            </a:r>
            <a:r>
              <a:rPr lang="en-GB" dirty="0"/>
              <a:t> – 38mg/dl</a:t>
            </a:r>
            <a:endParaRPr lang="en-GB" dirty="0"/>
          </a:p>
          <a:p>
            <a:r>
              <a:rPr lang="en-GB" dirty="0" err="1"/>
              <a:t>S.Cr</a:t>
            </a:r>
            <a:r>
              <a:rPr lang="en-GB" dirty="0"/>
              <a:t> – </a:t>
            </a:r>
            <a:r>
              <a:rPr lang="en-GB" dirty="0">
                <a:solidFill>
                  <a:srgbClr val="FF0000"/>
                </a:solidFill>
              </a:rPr>
              <a:t>2.15</a:t>
            </a:r>
            <a:r>
              <a:rPr lang="en-GB" dirty="0"/>
              <a:t>mg/dl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316"/>
            <a:ext cx="10515600" cy="5951483"/>
          </a:xfrm>
        </p:spPr>
        <p:txBody>
          <a:bodyPr>
            <a:normAutofit/>
          </a:bodyPr>
          <a:lstStyle/>
          <a:p>
            <a:r>
              <a:rPr lang="en-US" dirty="0"/>
              <a:t>PT – </a:t>
            </a:r>
            <a:r>
              <a:rPr lang="en-US" dirty="0">
                <a:solidFill>
                  <a:srgbClr val="FF0000"/>
                </a:solidFill>
              </a:rPr>
              <a:t>26.7</a:t>
            </a:r>
            <a:r>
              <a:rPr lang="en-US" dirty="0"/>
              <a:t> sec</a:t>
            </a:r>
            <a:endParaRPr lang="en-US" dirty="0"/>
          </a:p>
          <a:p>
            <a:r>
              <a:rPr lang="en-US" dirty="0"/>
              <a:t>INR – </a:t>
            </a:r>
            <a:r>
              <a:rPr lang="en-US" dirty="0">
                <a:solidFill>
                  <a:srgbClr val="FF0000"/>
                </a:solidFill>
              </a:rPr>
              <a:t>2.12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APTT- </a:t>
            </a:r>
            <a:r>
              <a:rPr lang="en-US" dirty="0">
                <a:solidFill>
                  <a:srgbClr val="FF0000"/>
                </a:solidFill>
              </a:rPr>
              <a:t>51.1</a:t>
            </a:r>
            <a:r>
              <a:rPr lang="en-US" dirty="0"/>
              <a:t> sec</a:t>
            </a:r>
            <a:endParaRPr lang="en-US" dirty="0"/>
          </a:p>
          <a:p>
            <a:r>
              <a:rPr lang="en-US" dirty="0"/>
              <a:t>HbA</a:t>
            </a:r>
            <a:r>
              <a:rPr lang="en-US" baseline="-25000" dirty="0"/>
              <a:t>1c </a:t>
            </a:r>
            <a:r>
              <a:rPr lang="en-US" dirty="0"/>
              <a:t>– 5.7 %</a:t>
            </a:r>
            <a:endParaRPr lang="en-US" dirty="0"/>
          </a:p>
          <a:p>
            <a:r>
              <a:rPr lang="en-US" dirty="0"/>
              <a:t>CUE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Albumin- 2+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Pus cells – plenty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RBC – plenty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Bacteria- present</a:t>
            </a:r>
            <a:endParaRPr lang="en-US" dirty="0"/>
          </a:p>
          <a:p>
            <a:r>
              <a:rPr lang="en-US" dirty="0"/>
              <a:t>HRCT – No obvious ground glass opacities.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Cardiomegaly with minimal bilateral pleural effusion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3600"/>
            <a:ext cx="10515600" cy="5186363"/>
          </a:xfrm>
        </p:spPr>
        <p:txBody>
          <a:bodyPr/>
          <a:lstStyle/>
          <a:p>
            <a:r>
              <a:rPr lang="en-US" dirty="0"/>
              <a:t>S. Total bilirubin – 1.24mg/dl</a:t>
            </a:r>
            <a:endParaRPr lang="en-US" dirty="0"/>
          </a:p>
          <a:p>
            <a:r>
              <a:rPr lang="en-US" dirty="0"/>
              <a:t>Direct bilirubin – 1 mg/dl</a:t>
            </a:r>
            <a:endParaRPr lang="en-US" dirty="0"/>
          </a:p>
          <a:p>
            <a:r>
              <a:rPr lang="en-US" dirty="0"/>
              <a:t>SGOT – </a:t>
            </a:r>
            <a:r>
              <a:rPr lang="en-US" dirty="0">
                <a:solidFill>
                  <a:srgbClr val="FF0000"/>
                </a:solidFill>
              </a:rPr>
              <a:t>248</a:t>
            </a:r>
            <a:r>
              <a:rPr lang="en-US" dirty="0"/>
              <a:t> U/L</a:t>
            </a:r>
            <a:endParaRPr lang="en-US" dirty="0"/>
          </a:p>
          <a:p>
            <a:r>
              <a:rPr lang="en-US" dirty="0"/>
              <a:t>SGPT – </a:t>
            </a:r>
            <a:r>
              <a:rPr lang="en-US" dirty="0">
                <a:solidFill>
                  <a:srgbClr val="FF0000"/>
                </a:solidFill>
              </a:rPr>
              <a:t>117</a:t>
            </a:r>
            <a:r>
              <a:rPr lang="en-US" dirty="0"/>
              <a:t> U/L </a:t>
            </a:r>
            <a:endParaRPr lang="en-US" dirty="0"/>
          </a:p>
          <a:p>
            <a:r>
              <a:rPr lang="en-US" dirty="0"/>
              <a:t>ALP – 296 U/L </a:t>
            </a:r>
            <a:endParaRPr lang="en-US" dirty="0"/>
          </a:p>
          <a:p>
            <a:r>
              <a:rPr lang="en-US" dirty="0"/>
              <a:t>Total protein –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g/dl</a:t>
            </a:r>
            <a:endParaRPr lang="en-US" dirty="0"/>
          </a:p>
          <a:p>
            <a:r>
              <a:rPr lang="en-US" dirty="0" err="1"/>
              <a:t>S.Albumin</a:t>
            </a:r>
            <a:r>
              <a:rPr lang="en-US" dirty="0"/>
              <a:t> – 3.4 g/dl</a:t>
            </a:r>
            <a:endParaRPr lang="en-US" dirty="0"/>
          </a:p>
          <a:p>
            <a:r>
              <a:rPr lang="en-US" dirty="0"/>
              <a:t>Blood grouping- ’</a:t>
            </a:r>
            <a:r>
              <a:rPr lang="en-US" dirty="0" err="1"/>
              <a:t>O’Rh</a:t>
            </a:r>
            <a:r>
              <a:rPr lang="en-US" dirty="0"/>
              <a:t> positive</a:t>
            </a:r>
            <a:endParaRPr lang="en-US" dirty="0"/>
          </a:p>
          <a:p>
            <a:r>
              <a:rPr lang="en-US" dirty="0"/>
              <a:t>Rapid antigen test for COVID 19 - Negative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8018"/>
            <a:ext cx="10515600" cy="5541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ABG ( @admission 1 AM )                               ABG ( @ 6:30 AM 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pH - 7.03                                                        pH - 7.24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Pco</a:t>
            </a:r>
            <a:r>
              <a:rPr lang="en-US" baseline="-25000" dirty="0"/>
              <a:t>2 </a:t>
            </a:r>
            <a:r>
              <a:rPr lang="en-US" dirty="0"/>
              <a:t> - 21mm Hg                                           Pco</a:t>
            </a:r>
            <a:r>
              <a:rPr lang="en-US" baseline="-25000" dirty="0"/>
              <a:t>2</a:t>
            </a:r>
            <a:r>
              <a:rPr lang="en-US" dirty="0"/>
              <a:t> – 15 mm Hg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Lactate – 13 mmol/L                                    Lactate – 9 mmol/L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HCO</a:t>
            </a:r>
            <a:r>
              <a:rPr lang="en-US" baseline="-25000" dirty="0"/>
              <a:t>3</a:t>
            </a:r>
            <a:r>
              <a:rPr lang="en-US" dirty="0"/>
              <a:t> – 7.1mmol/L                                       HCO</a:t>
            </a:r>
            <a:r>
              <a:rPr lang="en-US" baseline="-25000" dirty="0"/>
              <a:t>3 </a:t>
            </a:r>
            <a:r>
              <a:rPr lang="en-US" dirty="0"/>
              <a:t>– 9.9 mmol/L</a:t>
            </a:r>
            <a:endParaRPr lang="en-US" dirty="0"/>
          </a:p>
          <a:p>
            <a:endParaRPr lang="en-US" dirty="0"/>
          </a:p>
          <a:p>
            <a:r>
              <a:rPr lang="en-US" dirty="0"/>
              <a:t>Blood and urine samples sent for culture and sensitivity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endParaRPr lang="en-US" dirty="0"/>
          </a:p>
          <a:p>
            <a:r>
              <a:rPr lang="en-US" dirty="0"/>
              <a:t>2D ECHO : RWMA + RCA Territory Hypokinetic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Mild to moderate LV dysfunction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Severe MR, Minimal 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EF – 45%     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1067" y="59267"/>
            <a:ext cx="8805333" cy="67987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791908" y="-1177950"/>
            <a:ext cx="6277988" cy="89831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Provisional Diagnosis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UTI / SEPSIS / SEPTIC SHOCK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          AKI/CKD , CAD, COPD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METABOLIC ENCEPHALOPATHY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IRON DEFICIENCY ANAEMIA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3 DEPARTMENTS – GENERAL MEDICINE,  2- CARDIOLOGY</a:t>
            </a:r>
            <a:endParaRPr lang="en-US" sz="4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6867"/>
            <a:ext cx="10515600" cy="50000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PRBC Transfusion</a:t>
            </a:r>
            <a:endParaRPr lang="en-US" dirty="0"/>
          </a:p>
          <a:p>
            <a:r>
              <a:rPr lang="en-US" dirty="0"/>
              <a:t>Inj. MEROPENEM  500mg IV TID</a:t>
            </a:r>
            <a:endParaRPr lang="en-US" dirty="0"/>
          </a:p>
          <a:p>
            <a:r>
              <a:rPr lang="en-US" dirty="0"/>
              <a:t>Inj. NORADRENALINE @ 5ml/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Inj. SODIUM BICARBONATE 50 </a:t>
            </a:r>
            <a:r>
              <a:rPr lang="en-US" dirty="0" err="1"/>
              <a:t>meq</a:t>
            </a:r>
            <a:r>
              <a:rPr lang="en-US" dirty="0"/>
              <a:t> STAT</a:t>
            </a:r>
            <a:endParaRPr lang="en-US" dirty="0"/>
          </a:p>
          <a:p>
            <a:r>
              <a:rPr lang="en-US" dirty="0"/>
              <a:t>Inj. PANTOP 40mg IV OD</a:t>
            </a:r>
            <a:endParaRPr lang="en-US" dirty="0"/>
          </a:p>
          <a:p>
            <a:r>
              <a:rPr lang="en-US" dirty="0"/>
              <a:t>Inj. EMESET 4mg IV TID</a:t>
            </a:r>
            <a:endParaRPr lang="en-US" dirty="0"/>
          </a:p>
          <a:p>
            <a:r>
              <a:rPr lang="en-US" dirty="0"/>
              <a:t>Inj. Vit K 10mg IV OD</a:t>
            </a:r>
            <a:endParaRPr lang="en-US" dirty="0"/>
          </a:p>
          <a:p>
            <a:r>
              <a:rPr lang="en-US" dirty="0" err="1"/>
              <a:t>Inj.Vit</a:t>
            </a:r>
            <a:r>
              <a:rPr lang="en-US" dirty="0"/>
              <a:t> C 1.5gm IV OD</a:t>
            </a:r>
            <a:endParaRPr lang="en-US" dirty="0"/>
          </a:p>
          <a:p>
            <a:r>
              <a:rPr lang="en-US" dirty="0" err="1"/>
              <a:t>Nebulisation</a:t>
            </a:r>
            <a:r>
              <a:rPr lang="en-US" dirty="0"/>
              <a:t> – DUOLIN TID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MUCOMIX TID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Patient attendants were counselled regarding the prognosis.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667"/>
            <a:ext cx="10515600" cy="94826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 2 ( 16/02/21)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932"/>
            <a:ext cx="10515600" cy="542343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was on mechanical ventilator, sedated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paralysed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Noradrenaline infusion @ 2ml/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Urine output : 15-20ml/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Nephrologist  opinion was asked.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Inj. DOXYCYCLINE added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PRBC transfusion done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Vitals 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Pulse rate – 80bpm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Blood pressure – 100/70 m of Hg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RR – 15/min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Temperature- 98 F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SpO2- 98% with FiO2- 40%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8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Systemic Examination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67" y="1055158"/>
            <a:ext cx="10515600" cy="5077628"/>
          </a:xfrm>
        </p:spPr>
        <p:txBody>
          <a:bodyPr>
            <a:normAutofit/>
          </a:bodyPr>
          <a:lstStyle/>
          <a:p>
            <a:r>
              <a:rPr lang="en-US" dirty="0"/>
              <a:t>CVS- S1, S2 heard , loud S1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Systolic murmur heard in mitral area</a:t>
            </a:r>
            <a:endParaRPr lang="en-US" dirty="0"/>
          </a:p>
          <a:p>
            <a:r>
              <a:rPr lang="en-US" dirty="0"/>
              <a:t>RS – B/L normal vesicular breath sounds heard</a:t>
            </a:r>
            <a:endParaRPr lang="en-US" dirty="0"/>
          </a:p>
          <a:p>
            <a:r>
              <a:rPr lang="en-US" dirty="0"/>
              <a:t>CNS- Patient was sedated and </a:t>
            </a:r>
            <a:r>
              <a:rPr lang="en-US" dirty="0" err="1"/>
              <a:t>paralysed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GCS – E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T</a:t>
            </a:r>
            <a:r>
              <a:rPr lang="en-US" dirty="0"/>
              <a:t>M</a:t>
            </a:r>
            <a:r>
              <a:rPr lang="en-US" baseline="-25000" dirty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Pupil – 2mm, reacting to light ( left eye )</a:t>
            </a:r>
            <a:endParaRPr lang="en-US" dirty="0"/>
          </a:p>
          <a:p>
            <a:r>
              <a:rPr lang="en-US" dirty="0"/>
              <a:t>P/A – soft , no palpable organomegaly</a:t>
            </a:r>
            <a:endParaRPr lang="en-GB" dirty="0"/>
          </a:p>
          <a:p>
            <a:r>
              <a:rPr lang="en-US" dirty="0"/>
              <a:t>PT – </a:t>
            </a:r>
            <a:r>
              <a:rPr lang="en-US" dirty="0">
                <a:solidFill>
                  <a:srgbClr val="FF0000"/>
                </a:solidFill>
              </a:rPr>
              <a:t>43.4</a:t>
            </a:r>
            <a:r>
              <a:rPr lang="en-US" dirty="0"/>
              <a:t> sec</a:t>
            </a:r>
            <a:endParaRPr lang="en-US" dirty="0"/>
          </a:p>
          <a:p>
            <a:r>
              <a:rPr lang="en-US" dirty="0"/>
              <a:t>INR- </a:t>
            </a:r>
            <a:r>
              <a:rPr lang="en-US" dirty="0">
                <a:solidFill>
                  <a:srgbClr val="FF0000"/>
                </a:solidFill>
              </a:rPr>
              <a:t>3.85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APTT- </a:t>
            </a:r>
            <a:r>
              <a:rPr lang="en-US" dirty="0">
                <a:solidFill>
                  <a:srgbClr val="FF0000"/>
                </a:solidFill>
              </a:rPr>
              <a:t>49.9</a:t>
            </a:r>
            <a:r>
              <a:rPr lang="en-US" dirty="0"/>
              <a:t> sec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8960"/>
            <a:ext cx="10515600" cy="6187964"/>
          </a:xfrm>
        </p:spPr>
        <p:txBody>
          <a:bodyPr/>
          <a:lstStyle/>
          <a:p>
            <a:r>
              <a:rPr lang="en-US" dirty="0"/>
              <a:t>S.K – 4.1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S.Cl</a:t>
            </a:r>
            <a:r>
              <a:rPr lang="en-US" dirty="0"/>
              <a:t> – 91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S.Na</a:t>
            </a:r>
            <a:r>
              <a:rPr lang="en-US" dirty="0"/>
              <a:t> – 140meq/L</a:t>
            </a:r>
            <a:endParaRPr lang="en-US" dirty="0"/>
          </a:p>
          <a:p>
            <a:r>
              <a:rPr lang="en-US" dirty="0" err="1"/>
              <a:t>S.Urea</a:t>
            </a:r>
            <a:r>
              <a:rPr lang="en-US" dirty="0"/>
              <a:t>–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 mg/dl</a:t>
            </a:r>
            <a:endParaRPr lang="en-US" dirty="0"/>
          </a:p>
          <a:p>
            <a:r>
              <a:rPr lang="en-US" dirty="0" err="1"/>
              <a:t>S.Creatinine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2.41</a:t>
            </a:r>
            <a:r>
              <a:rPr lang="en-US" dirty="0"/>
              <a:t>mg/dl</a:t>
            </a:r>
            <a:endParaRPr lang="en-US" dirty="0"/>
          </a:p>
          <a:p>
            <a:r>
              <a:rPr lang="en-US" dirty="0"/>
              <a:t>Hb- </a:t>
            </a:r>
            <a:r>
              <a:rPr lang="en-US" dirty="0">
                <a:solidFill>
                  <a:srgbClr val="FF0000"/>
                </a:solidFill>
              </a:rPr>
              <a:t>5.3</a:t>
            </a:r>
            <a:r>
              <a:rPr lang="en-US" dirty="0"/>
              <a:t> gm/dl</a:t>
            </a:r>
            <a:endParaRPr lang="en-US" dirty="0"/>
          </a:p>
          <a:p>
            <a:r>
              <a:rPr lang="en-US" dirty="0"/>
              <a:t>TLC- </a:t>
            </a:r>
            <a:r>
              <a:rPr lang="en-US" dirty="0">
                <a:solidFill>
                  <a:srgbClr val="FF0000"/>
                </a:solidFill>
              </a:rPr>
              <a:t>31,000</a:t>
            </a:r>
            <a:r>
              <a:rPr lang="en-US" dirty="0"/>
              <a:t> cells/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GB" dirty="0"/>
              <a:t>Neutrophils – 95%</a:t>
            </a:r>
            <a:endParaRPr lang="en-GB" dirty="0"/>
          </a:p>
          <a:p>
            <a:r>
              <a:rPr lang="en-GB" dirty="0"/>
              <a:t>ABG : pH – 7.03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Pco2- 86mm Hg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Lactate – 1.1 mmol/L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HCO3 – 22.7 mmol/L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149" y="0"/>
            <a:ext cx="84837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149" y="0"/>
            <a:ext cx="8483701" cy="60790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6" y="169333"/>
            <a:ext cx="10515600" cy="81280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 3 ( 17/02/21)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067"/>
            <a:ext cx="10515600" cy="50508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Patient was on mechanical ventilator, sedated and </a:t>
            </a:r>
            <a:r>
              <a:rPr lang="en-US" dirty="0" err="1"/>
              <a:t>paralysed</a:t>
            </a:r>
            <a:endParaRPr lang="en-US" dirty="0"/>
          </a:p>
          <a:p>
            <a:r>
              <a:rPr lang="en-US" dirty="0"/>
              <a:t>Noradrenaline infusion was stopped</a:t>
            </a:r>
            <a:endParaRPr lang="en-US" dirty="0"/>
          </a:p>
          <a:p>
            <a:r>
              <a:rPr lang="en-US" dirty="0"/>
              <a:t>Urine output : 5-10 ml/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Nephrologist  opinion was taken and hemodialysis done</a:t>
            </a:r>
            <a:endParaRPr lang="en-US" dirty="0"/>
          </a:p>
          <a:p>
            <a:r>
              <a:rPr lang="en-US" dirty="0"/>
              <a:t> PRBC Transfusion done</a:t>
            </a:r>
            <a:endParaRPr lang="en-US" dirty="0"/>
          </a:p>
          <a:p>
            <a:r>
              <a:rPr lang="en-US" dirty="0"/>
              <a:t>Vitals 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Pulse rate – 80bpm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Blood pressure – 100/70 m of Hg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RR – 15/min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Temperature- 98 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SpO2- 98% with FiO2- 40%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333"/>
            <a:ext cx="10515600" cy="71966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Systemic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000"/>
            <a:ext cx="10515600" cy="55033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CVS- S1, S2 heard , loud S1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Systolic murmur heard in mitral area</a:t>
            </a:r>
            <a:endParaRPr lang="en-US" dirty="0"/>
          </a:p>
          <a:p>
            <a:r>
              <a:rPr lang="en-US" dirty="0"/>
              <a:t>RS – B/L normal vesicular breath sounds heard</a:t>
            </a:r>
            <a:endParaRPr lang="en-US" dirty="0"/>
          </a:p>
          <a:p>
            <a:r>
              <a:rPr lang="en-US" dirty="0"/>
              <a:t>CNS- Patient was sedated and </a:t>
            </a:r>
            <a:r>
              <a:rPr lang="en-US" dirty="0" err="1"/>
              <a:t>paralysed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GCS – E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T</a:t>
            </a:r>
            <a:r>
              <a:rPr lang="en-US" dirty="0"/>
              <a:t>M</a:t>
            </a:r>
            <a:r>
              <a:rPr lang="en-US" baseline="-25000" dirty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Pupil – 2mm, reacting to light ( left eye )</a:t>
            </a:r>
            <a:endParaRPr lang="en-US" dirty="0"/>
          </a:p>
          <a:p>
            <a:r>
              <a:rPr lang="en-US" dirty="0"/>
              <a:t>P/A – soft , no organomegaly</a:t>
            </a:r>
            <a:endParaRPr lang="en-US" dirty="0"/>
          </a:p>
          <a:p>
            <a:r>
              <a:rPr lang="en-US" dirty="0"/>
              <a:t>Urine C/S – No bacterial growth after 48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PT – 15 sec</a:t>
            </a:r>
            <a:endParaRPr lang="en-US" dirty="0"/>
          </a:p>
          <a:p>
            <a:r>
              <a:rPr lang="en-US" dirty="0"/>
              <a:t>INR- 1.04</a:t>
            </a:r>
            <a:endParaRPr lang="en-US" dirty="0"/>
          </a:p>
          <a:p>
            <a:r>
              <a:rPr lang="en-US" dirty="0"/>
              <a:t>APTT- 41.1 sec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733"/>
            <a:ext cx="10515600" cy="61383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S.K – 4.3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S.Cl</a:t>
            </a:r>
            <a:r>
              <a:rPr lang="en-US" dirty="0"/>
              <a:t> – 98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S.Na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125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S.Urea</a:t>
            </a:r>
            <a:r>
              <a:rPr lang="en-US" dirty="0"/>
              <a:t> –</a:t>
            </a:r>
            <a:r>
              <a:rPr lang="en-US" dirty="0">
                <a:solidFill>
                  <a:srgbClr val="FF0000"/>
                </a:solidFill>
              </a:rPr>
              <a:t> 95 </a:t>
            </a:r>
            <a:r>
              <a:rPr lang="en-US" dirty="0"/>
              <a:t>mg/dl</a:t>
            </a:r>
            <a:endParaRPr lang="en-US" dirty="0"/>
          </a:p>
          <a:p>
            <a:r>
              <a:rPr lang="en-US" dirty="0" err="1"/>
              <a:t>S.Creatinine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2.44 </a:t>
            </a:r>
            <a:r>
              <a:rPr lang="en-US" dirty="0"/>
              <a:t>mg/dl</a:t>
            </a:r>
            <a:endParaRPr lang="en-US" dirty="0"/>
          </a:p>
          <a:p>
            <a:r>
              <a:rPr lang="en-US" dirty="0"/>
              <a:t>Hb- </a:t>
            </a:r>
            <a:r>
              <a:rPr lang="en-US" dirty="0">
                <a:solidFill>
                  <a:srgbClr val="FF0000"/>
                </a:solidFill>
              </a:rPr>
              <a:t>6.9</a:t>
            </a:r>
            <a:r>
              <a:rPr lang="en-US" dirty="0"/>
              <a:t> gm/dl</a:t>
            </a:r>
            <a:endParaRPr lang="en-US" dirty="0"/>
          </a:p>
          <a:p>
            <a:r>
              <a:rPr lang="en-US" dirty="0"/>
              <a:t>TLC- </a:t>
            </a:r>
            <a:r>
              <a:rPr lang="en-US" dirty="0">
                <a:solidFill>
                  <a:srgbClr val="FF0000"/>
                </a:solidFill>
              </a:rPr>
              <a:t>23,700</a:t>
            </a:r>
            <a:r>
              <a:rPr lang="en-US" dirty="0"/>
              <a:t> cells/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US" dirty="0"/>
              <a:t>Platelet count : </a:t>
            </a:r>
            <a:r>
              <a:rPr lang="en-US" dirty="0">
                <a:solidFill>
                  <a:srgbClr val="FF0000"/>
                </a:solidFill>
              </a:rPr>
              <a:t>1.13</a:t>
            </a:r>
            <a:r>
              <a:rPr lang="en-US" dirty="0"/>
              <a:t> lacs/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GB" dirty="0"/>
              <a:t>Neutrophils – </a:t>
            </a:r>
            <a:r>
              <a:rPr lang="en-GB" dirty="0">
                <a:solidFill>
                  <a:srgbClr val="FF0000"/>
                </a:solidFill>
              </a:rPr>
              <a:t>96</a:t>
            </a:r>
            <a:r>
              <a:rPr lang="en-GB" dirty="0"/>
              <a:t>%</a:t>
            </a:r>
            <a:endParaRPr lang="en-GB" dirty="0"/>
          </a:p>
          <a:p>
            <a:r>
              <a:rPr lang="en-GB" dirty="0"/>
              <a:t>ABG : pH – 7.31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Pco2- 35mm Hg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Lactate – 0.8 mmol/L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HCO3 – 18.8 mmol/L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BLOOD CULTURE: No bacterial growth after 48 hours of aerobic incubation.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77" y="0"/>
            <a:ext cx="85216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 4 ( 18/02/21)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1468"/>
            <a:ext cx="10871200" cy="50254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 was on mechanical ventilator, PCV mode , FiO2 – 40 % , PEEP – 5cm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dirty="0"/>
          </a:p>
          <a:p>
            <a:r>
              <a:rPr lang="en-US" dirty="0"/>
              <a:t>Patient was in altered sensorium, responding to verbal commands.</a:t>
            </a:r>
            <a:endParaRPr lang="en-US" dirty="0"/>
          </a:p>
          <a:p>
            <a:r>
              <a:rPr lang="en-US" dirty="0"/>
              <a:t>Urine output : 15-20 ml/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Nephrologist  review was taken and hemodialysis done</a:t>
            </a:r>
            <a:endParaRPr lang="en-US" dirty="0"/>
          </a:p>
          <a:p>
            <a:r>
              <a:rPr lang="en-US" dirty="0"/>
              <a:t>PRBC Transfusion done</a:t>
            </a:r>
            <a:endParaRPr lang="en-US" dirty="0"/>
          </a:p>
          <a:p>
            <a:r>
              <a:rPr lang="en-US" dirty="0"/>
              <a:t>Vitals 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Pulse rate – 74bpm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Blood pressure – 150/100 m of Hg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RR – 14/min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Temperature- 98 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SpO2- 100% with FiO2- 40%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1</a:t>
            </a:r>
            <a:r>
              <a:rPr lang="en-IN" baseline="30000" dirty="0" smtClean="0"/>
              <a:t>ST</a:t>
            </a:r>
            <a:r>
              <a:rPr lang="en-IN" dirty="0" smtClean="0"/>
              <a:t> CASE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870" y="3617278"/>
            <a:ext cx="9144000" cy="1655762"/>
          </a:xfrm>
        </p:spPr>
        <p:txBody>
          <a:bodyPr/>
          <a:lstStyle/>
          <a:p>
            <a:r>
              <a:rPr lang="en-IN" sz="6000" dirty="0" smtClean="0"/>
              <a:t>General Medicine</a:t>
            </a:r>
            <a:endParaRPr lang="en-IN" sz="6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333"/>
            <a:ext cx="10515600" cy="668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Systemic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6546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CVS- S1, S2 heard , loud S1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Systolic murmur heard in mitral 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RS – B/L normal vesicular breath sounds heard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CNS- Patient was in altered sensorium, responding to verbal commands.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Spontaneous movements of all limbs present.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GCS – 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Pupil – 1-2 mm, reacting to light ( left eye 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P/A – soft , no organomegaly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PT – 15 sec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INR – 1.04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APTT – 41.1 sec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S.K – 3.5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S.Cl</a:t>
            </a:r>
            <a:r>
              <a:rPr lang="en-US" dirty="0"/>
              <a:t> – 98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S.Na</a:t>
            </a:r>
            <a:r>
              <a:rPr lang="en-US" dirty="0"/>
              <a:t> – 130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S.Urea</a:t>
            </a:r>
            <a:r>
              <a:rPr lang="en-US" dirty="0"/>
              <a:t> –</a:t>
            </a:r>
            <a:r>
              <a:rPr lang="en-US" dirty="0">
                <a:solidFill>
                  <a:srgbClr val="FF0000"/>
                </a:solidFill>
              </a:rPr>
              <a:t> 64 </a:t>
            </a:r>
            <a:r>
              <a:rPr lang="en-US" dirty="0"/>
              <a:t>mg/dl</a:t>
            </a:r>
            <a:endParaRPr lang="en-US" dirty="0"/>
          </a:p>
          <a:p>
            <a:r>
              <a:rPr lang="en-US" dirty="0" err="1"/>
              <a:t>S.Creatinine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1.98 </a:t>
            </a:r>
            <a:r>
              <a:rPr lang="en-US" dirty="0"/>
              <a:t>mg/dl</a:t>
            </a:r>
            <a:endParaRPr lang="en-US" dirty="0"/>
          </a:p>
          <a:p>
            <a:r>
              <a:rPr lang="en-US" dirty="0"/>
              <a:t>Hb- 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 gm/dl</a:t>
            </a:r>
            <a:endParaRPr lang="en-US" dirty="0"/>
          </a:p>
          <a:p>
            <a:r>
              <a:rPr lang="en-US" dirty="0"/>
              <a:t>TLC- 18,500 cells/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US" dirty="0"/>
              <a:t>Platelet count : </a:t>
            </a:r>
            <a:r>
              <a:rPr lang="en-US" dirty="0">
                <a:solidFill>
                  <a:srgbClr val="FF0000"/>
                </a:solidFill>
              </a:rPr>
              <a:t>0.75</a:t>
            </a:r>
            <a:r>
              <a:rPr lang="en-US" dirty="0"/>
              <a:t> lacs/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GB" dirty="0"/>
              <a:t>Neutrophils – </a:t>
            </a:r>
            <a:r>
              <a:rPr lang="en-GB" dirty="0">
                <a:solidFill>
                  <a:srgbClr val="FF0000"/>
                </a:solidFill>
              </a:rPr>
              <a:t>87</a:t>
            </a:r>
            <a:r>
              <a:rPr lang="en-GB" dirty="0"/>
              <a:t>%</a:t>
            </a:r>
            <a:endParaRPr lang="en-GB" dirty="0"/>
          </a:p>
          <a:p>
            <a:r>
              <a:rPr lang="en-GB" dirty="0"/>
              <a:t>ABG : pH – 7.32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Pco2- 35mm Hg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Lactate – 0.6 mmol/L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HCO3 – 19.2 mmol/L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7643" y="0"/>
            <a:ext cx="81567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 5 (19/02/21)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66800"/>
            <a:ext cx="11006667" cy="5110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 was on mechanical ventilator, PCV mode , FiO2 – 50 % , PEEP – 5cm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dirty="0"/>
          </a:p>
          <a:p>
            <a:r>
              <a:rPr lang="en-US" dirty="0"/>
              <a:t>Patient was in altered sensorium, responding to painful stimuli</a:t>
            </a:r>
            <a:endParaRPr lang="en-US" dirty="0"/>
          </a:p>
          <a:p>
            <a:r>
              <a:rPr lang="en-US" dirty="0"/>
              <a:t>Urine output : 20-25 ml/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Nephrologist review was done and planned for hemodialysis</a:t>
            </a:r>
            <a:endParaRPr lang="en-US" dirty="0"/>
          </a:p>
          <a:p>
            <a:r>
              <a:rPr lang="en-US" dirty="0"/>
              <a:t>4 FFPs  Transfusion done</a:t>
            </a:r>
            <a:endParaRPr lang="en-US" dirty="0"/>
          </a:p>
          <a:p>
            <a:r>
              <a:rPr lang="en-US" dirty="0"/>
              <a:t>ET aspiration sent for culture and sensitivity</a:t>
            </a:r>
            <a:endParaRPr lang="en-US" dirty="0"/>
          </a:p>
          <a:p>
            <a:r>
              <a:rPr lang="en-US" dirty="0"/>
              <a:t>Vitals 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Pulse rate – 106bpm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Blood pressure – 100/60 m of Hg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RR – 14/min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Temperature- 98.6 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SpO2- 100% with FiO2- 40%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2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Systemic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333"/>
            <a:ext cx="10515600" cy="5118630"/>
          </a:xfrm>
        </p:spPr>
        <p:txBody>
          <a:bodyPr/>
          <a:lstStyle/>
          <a:p>
            <a:r>
              <a:rPr lang="en-US" dirty="0"/>
              <a:t>CVS- S1, S2 heard , loud S1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Systolic murmur heard in mitral area</a:t>
            </a:r>
            <a:endParaRPr lang="en-US" dirty="0"/>
          </a:p>
          <a:p>
            <a:r>
              <a:rPr lang="en-US" dirty="0"/>
              <a:t>RS – B/L normal vesicular breath sounds heard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B/L Basal crepitations heard</a:t>
            </a:r>
            <a:endParaRPr lang="en-US" dirty="0"/>
          </a:p>
          <a:p>
            <a:r>
              <a:rPr lang="en-US" dirty="0"/>
              <a:t>CNS- Patient was in altered sensorium, responding to painful stimuli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GCS – E</a:t>
            </a:r>
            <a:r>
              <a:rPr lang="en-US" baseline="-25000" dirty="0"/>
              <a:t>2</a:t>
            </a:r>
            <a:r>
              <a:rPr lang="en-US" dirty="0"/>
              <a:t>V</a:t>
            </a:r>
            <a:r>
              <a:rPr lang="en-US" baseline="-25000" dirty="0"/>
              <a:t>T</a:t>
            </a:r>
            <a:r>
              <a:rPr lang="en-US" dirty="0"/>
              <a:t>M</a:t>
            </a:r>
            <a:r>
              <a:rPr lang="en-US" baseline="-25000" dirty="0"/>
              <a:t>4 </a:t>
            </a:r>
            <a:endParaRPr lang="en-US" baseline="-25000" dirty="0"/>
          </a:p>
          <a:p>
            <a:pPr marL="0" indent="0">
              <a:buNone/>
            </a:pPr>
            <a:r>
              <a:rPr lang="en-US" baseline="-25000" dirty="0"/>
              <a:t>                    </a:t>
            </a:r>
            <a:r>
              <a:rPr lang="en-US" dirty="0" err="1"/>
              <a:t>Plantatrs</a:t>
            </a:r>
            <a:r>
              <a:rPr lang="en-US" dirty="0"/>
              <a:t> – B/L flexor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Pupil – 1-2 mm, reacting to light ( left eye )</a:t>
            </a:r>
            <a:endParaRPr lang="en-US" dirty="0"/>
          </a:p>
          <a:p>
            <a:r>
              <a:rPr lang="en-US" dirty="0"/>
              <a:t>P/A – soft , no organomegaly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1067"/>
            <a:ext cx="10515600" cy="56858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S.K – 3.6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S.Cl</a:t>
            </a:r>
            <a:r>
              <a:rPr lang="en-US" dirty="0"/>
              <a:t> – 96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S.Na</a:t>
            </a:r>
            <a:r>
              <a:rPr lang="en-US" dirty="0"/>
              <a:t> – 136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meq</a:t>
            </a:r>
            <a:r>
              <a:rPr lang="en-US" dirty="0"/>
              <a:t>/L</a:t>
            </a:r>
            <a:endParaRPr lang="en-US" dirty="0"/>
          </a:p>
          <a:p>
            <a:r>
              <a:rPr lang="en-US" dirty="0" err="1"/>
              <a:t>S.Urea</a:t>
            </a:r>
            <a:r>
              <a:rPr lang="en-US" dirty="0"/>
              <a:t> –</a:t>
            </a:r>
            <a:r>
              <a:rPr lang="en-US" dirty="0">
                <a:solidFill>
                  <a:srgbClr val="FF0000"/>
                </a:solidFill>
              </a:rPr>
              <a:t> 98.2 </a:t>
            </a:r>
            <a:r>
              <a:rPr lang="en-US" dirty="0"/>
              <a:t>mg/dl</a:t>
            </a:r>
            <a:endParaRPr lang="en-US" dirty="0"/>
          </a:p>
          <a:p>
            <a:r>
              <a:rPr lang="en-US" dirty="0" err="1"/>
              <a:t>S.Creatinine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2.77 </a:t>
            </a:r>
            <a:r>
              <a:rPr lang="en-US" dirty="0"/>
              <a:t>mg/dl</a:t>
            </a:r>
            <a:endParaRPr lang="en-US" dirty="0"/>
          </a:p>
          <a:p>
            <a:r>
              <a:rPr lang="en-US" dirty="0"/>
              <a:t>Hb- </a:t>
            </a:r>
            <a:r>
              <a:rPr lang="en-US" dirty="0">
                <a:solidFill>
                  <a:srgbClr val="FF0000"/>
                </a:solidFill>
              </a:rPr>
              <a:t>8.9</a:t>
            </a:r>
            <a:r>
              <a:rPr lang="en-US" dirty="0"/>
              <a:t> gm/dl</a:t>
            </a:r>
            <a:endParaRPr lang="en-US" dirty="0"/>
          </a:p>
          <a:p>
            <a:r>
              <a:rPr lang="en-US" dirty="0"/>
              <a:t>TLC- 7,400 cells/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US" dirty="0"/>
              <a:t>Platelet count : </a:t>
            </a:r>
            <a:r>
              <a:rPr lang="en-US" dirty="0">
                <a:solidFill>
                  <a:srgbClr val="FF0000"/>
                </a:solidFill>
              </a:rPr>
              <a:t>0.6 </a:t>
            </a:r>
            <a:r>
              <a:rPr lang="en-US" dirty="0"/>
              <a:t>lacs/</a:t>
            </a:r>
            <a:r>
              <a:rPr lang="en-US" dirty="0" err="1"/>
              <a:t>cumm</a:t>
            </a:r>
            <a:endParaRPr lang="en-US" dirty="0"/>
          </a:p>
          <a:p>
            <a:r>
              <a:rPr lang="en-GB" dirty="0"/>
              <a:t>Neutrophils – </a:t>
            </a:r>
            <a:r>
              <a:rPr lang="en-GB" dirty="0">
                <a:solidFill>
                  <a:srgbClr val="FF0000"/>
                </a:solidFill>
              </a:rPr>
              <a:t>76</a:t>
            </a:r>
            <a:r>
              <a:rPr lang="en-GB" dirty="0"/>
              <a:t>%</a:t>
            </a:r>
            <a:endParaRPr lang="en-GB" dirty="0"/>
          </a:p>
          <a:p>
            <a:r>
              <a:rPr lang="en-GB" dirty="0"/>
              <a:t>ABG : pH – 7.32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Pco2- 35mm Hg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Lactate – 1.1 mmol/L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HCO3 – 19.1 mmol/L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91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Albumin- 2+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Pus cells – 10-12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RBC – 20-22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Bacteria- present</a:t>
            </a:r>
            <a:endParaRPr lang="en-US" dirty="0"/>
          </a:p>
          <a:p>
            <a:r>
              <a:rPr lang="en-US" dirty="0"/>
              <a:t>S. Total bilirubin – 1.24mg/dl</a:t>
            </a:r>
            <a:endParaRPr lang="en-US" dirty="0"/>
          </a:p>
          <a:p>
            <a:r>
              <a:rPr lang="en-US" dirty="0"/>
              <a:t>Direct bilirubin – 0.9 mg/dl</a:t>
            </a:r>
            <a:endParaRPr lang="en-US" dirty="0"/>
          </a:p>
          <a:p>
            <a:r>
              <a:rPr lang="en-US" dirty="0"/>
              <a:t>SGOT – 67 U/L</a:t>
            </a:r>
            <a:endParaRPr lang="en-US" dirty="0"/>
          </a:p>
          <a:p>
            <a:r>
              <a:rPr lang="en-US" dirty="0"/>
              <a:t>SGPT – </a:t>
            </a:r>
            <a:r>
              <a:rPr lang="en-US" dirty="0">
                <a:solidFill>
                  <a:srgbClr val="FF0000"/>
                </a:solidFill>
              </a:rPr>
              <a:t>95</a:t>
            </a:r>
            <a:r>
              <a:rPr lang="en-US" dirty="0"/>
              <a:t> U/L </a:t>
            </a:r>
            <a:endParaRPr lang="en-US" dirty="0"/>
          </a:p>
          <a:p>
            <a:r>
              <a:rPr lang="en-US" dirty="0"/>
              <a:t>ALP – </a:t>
            </a:r>
            <a:r>
              <a:rPr lang="en-US" dirty="0">
                <a:solidFill>
                  <a:srgbClr val="FF0000"/>
                </a:solidFill>
              </a:rPr>
              <a:t>328</a:t>
            </a:r>
            <a:r>
              <a:rPr lang="en-US" dirty="0"/>
              <a:t> U/L </a:t>
            </a:r>
            <a:endParaRPr lang="en-US" dirty="0"/>
          </a:p>
          <a:p>
            <a:r>
              <a:rPr lang="en-US" dirty="0"/>
              <a:t>Total protein – </a:t>
            </a:r>
            <a:r>
              <a:rPr lang="en-US" dirty="0">
                <a:solidFill>
                  <a:srgbClr val="FF0000"/>
                </a:solidFill>
              </a:rPr>
              <a:t>4.9 </a:t>
            </a:r>
            <a:r>
              <a:rPr lang="en-US" dirty="0"/>
              <a:t>g/dl</a:t>
            </a:r>
            <a:endParaRPr lang="en-US" dirty="0"/>
          </a:p>
          <a:p>
            <a:r>
              <a:rPr lang="en-US" dirty="0" err="1"/>
              <a:t>S.Albumin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2.8</a:t>
            </a:r>
            <a:r>
              <a:rPr lang="en-US" dirty="0"/>
              <a:t> g/dl</a:t>
            </a:r>
            <a:endParaRPr lang="en-US" dirty="0"/>
          </a:p>
          <a:p>
            <a:r>
              <a:rPr lang="en-US" dirty="0"/>
              <a:t>Gram staining of ET aspirate showed plenty of Gm negative </a:t>
            </a:r>
            <a:r>
              <a:rPr lang="en-US" dirty="0" err="1"/>
              <a:t>cocco</a:t>
            </a:r>
            <a:r>
              <a:rPr lang="en-US" dirty="0"/>
              <a:t> bacilli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1681" y="0"/>
            <a:ext cx="84286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6" y="304800"/>
            <a:ext cx="10515600" cy="5831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 6 (20/02/21)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083733"/>
            <a:ext cx="11243732" cy="50932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 was on mechanical ventilator, PRCV mode,FiO2-80 % ,PEEP- 5cm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dirty="0"/>
          </a:p>
          <a:p>
            <a:r>
              <a:rPr lang="en-US" dirty="0"/>
              <a:t>Patient was in altered sensorium, not responding to painful stimuli.</a:t>
            </a:r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ionotrope</a:t>
            </a:r>
            <a:r>
              <a:rPr lang="en-US" dirty="0"/>
              <a:t> support , noradrenaline @ 8ml/</a:t>
            </a:r>
            <a:r>
              <a:rPr lang="en-US" dirty="0" err="1"/>
              <a:t>hr</a:t>
            </a:r>
            <a:r>
              <a:rPr lang="en-US" dirty="0"/>
              <a:t> and vasopressin@ 1.2ml/</a:t>
            </a:r>
            <a:r>
              <a:rPr lang="en-US" dirty="0" err="1"/>
              <a:t>hr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as BP was 80/60 mm of Hg </a:t>
            </a:r>
            <a:endParaRPr lang="en-US" dirty="0"/>
          </a:p>
          <a:p>
            <a:r>
              <a:rPr lang="en-US" dirty="0"/>
              <a:t>Urine output : 10 ml/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hemodialysis done</a:t>
            </a:r>
            <a:endParaRPr lang="en-US" dirty="0"/>
          </a:p>
          <a:p>
            <a:r>
              <a:rPr lang="en-US" dirty="0"/>
              <a:t>Vitals 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Pulse rate – 116bpm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Blood pressure – 130/90 m of Hg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RR – 14/min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Temperature- 98.6 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SpO2- 100% with FiO2- 40% subsequently increased to 80%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Systemic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43000"/>
            <a:ext cx="11176001" cy="5349875"/>
          </a:xfrm>
        </p:spPr>
        <p:txBody>
          <a:bodyPr/>
          <a:lstStyle/>
          <a:p>
            <a:r>
              <a:rPr lang="en-US" dirty="0"/>
              <a:t>CVS- S1, S2 heard , loud S1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Systolic murmur heard in mitral area</a:t>
            </a:r>
            <a:endParaRPr lang="en-US" dirty="0"/>
          </a:p>
          <a:p>
            <a:r>
              <a:rPr lang="en-US" dirty="0"/>
              <a:t>RS – B/L normal vesicular breath sounds heard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B/L Basal crepitations heard</a:t>
            </a:r>
            <a:endParaRPr lang="en-US" dirty="0"/>
          </a:p>
          <a:p>
            <a:r>
              <a:rPr lang="en-US" dirty="0"/>
              <a:t>CNS- Patient was is in altered sensorium, not responding to painful stimuli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GCS – E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T</a:t>
            </a:r>
            <a:r>
              <a:rPr lang="en-US" dirty="0"/>
              <a:t>M</a:t>
            </a:r>
            <a:r>
              <a:rPr lang="en-US" baseline="-25000" dirty="0"/>
              <a:t>1</a:t>
            </a:r>
            <a:endParaRPr lang="en-US" baseline="-25000" dirty="0"/>
          </a:p>
          <a:p>
            <a:pPr marL="0" indent="0">
              <a:buNone/>
            </a:pPr>
            <a:r>
              <a:rPr lang="en-US" baseline="-25000" dirty="0"/>
              <a:t>                    </a:t>
            </a:r>
            <a:r>
              <a:rPr lang="en-US" dirty="0" err="1"/>
              <a:t>Plantars</a:t>
            </a:r>
            <a:r>
              <a:rPr lang="en-US" dirty="0"/>
              <a:t> – B/L flexor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Pupil – 2 mm, reacting to light ( left eye )</a:t>
            </a:r>
            <a:endParaRPr lang="en-US" dirty="0"/>
          </a:p>
          <a:p>
            <a:r>
              <a:rPr lang="en-US" dirty="0"/>
              <a:t>P/A – soft ,organomegaly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69 Years old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Female patient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Informant : 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Date of admission : 15/02/2021 at 1:51 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Date of death : 21/02/2021 at 07:53 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Duration of hospital stay : 6 days 5 hours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 of death 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GICU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376" y="0"/>
            <a:ext cx="83812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 7 (21/02/21)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6:50 AM, Patient had bradycardia, pulse was not palpable, BP was unrecordable.</a:t>
            </a:r>
            <a:endParaRPr lang="en-US" dirty="0"/>
          </a:p>
          <a:p>
            <a:r>
              <a:rPr lang="en-US" dirty="0"/>
              <a:t>CPR initiated according to ACLS protocol.</a:t>
            </a:r>
            <a:endParaRPr lang="en-US" dirty="0"/>
          </a:p>
          <a:p>
            <a:r>
              <a:rPr lang="en-US" dirty="0" err="1"/>
              <a:t>Inspite</a:t>
            </a:r>
            <a:r>
              <a:rPr lang="en-US" dirty="0"/>
              <a:t> of all efforts patient couldn’t be revived.</a:t>
            </a:r>
            <a:endParaRPr lang="en-US" dirty="0"/>
          </a:p>
          <a:p>
            <a:r>
              <a:rPr lang="en-US" dirty="0"/>
              <a:t>Hence declared dead on 21/02/2021 @ 7: 53 AM.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CAUSE OF DEATH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cause : Septic shock</a:t>
            </a:r>
            <a:endParaRPr lang="en-US" dirty="0"/>
          </a:p>
          <a:p>
            <a:endParaRPr lang="en-US" dirty="0"/>
          </a:p>
          <a:p>
            <a:r>
              <a:rPr lang="en-US" dirty="0"/>
              <a:t>Antecedent causes : Sepsis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UTI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AKI/CKD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COPD/ CAD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METABOLIC ENCEPHALOPATHY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719073" y="-1221823"/>
            <a:ext cx="6711522" cy="927100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733"/>
            <a:ext cx="10515600" cy="2726267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THANK YOU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9600" b="1" u="sng" dirty="0" smtClean="0"/>
            </a:br>
            <a:br>
              <a:rPr lang="en-US" sz="9600" b="1" u="sng" dirty="0"/>
            </a:br>
            <a:br>
              <a:rPr lang="en-US" sz="9600" b="1" u="sng" dirty="0" smtClean="0"/>
            </a:br>
            <a:r>
              <a:rPr lang="en-US" sz="9600" b="1" u="sng" dirty="0" smtClean="0"/>
              <a:t>2 </a:t>
            </a:r>
            <a:r>
              <a:rPr lang="en-US" sz="9600" b="1" u="sng" dirty="0" err="1"/>
              <a:t>nd</a:t>
            </a:r>
            <a:r>
              <a:rPr lang="en-US" sz="9600" b="1" u="sng" dirty="0"/>
              <a:t> </a:t>
            </a:r>
            <a:r>
              <a:rPr lang="en-US" sz="9600" b="1" u="sng" dirty="0" smtClean="0"/>
              <a:t>case</a:t>
            </a:r>
            <a:br>
              <a:rPr lang="en-US" sz="9600" b="1" u="sng" dirty="0" smtClean="0"/>
            </a:br>
            <a:r>
              <a:rPr lang="en-US" sz="9600" b="1" u="sng" dirty="0" smtClean="0"/>
              <a:t>1. Cardiology</a:t>
            </a:r>
            <a:endParaRPr lang="en-US" sz="9600" b="1" u="sng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MORTALITY MEET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0" y="3810000"/>
            <a:ext cx="85344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CONSULTANT :DR REDDI BASHA</a:t>
            </a:r>
            <a:endParaRPr lang="en-US" dirty="0" smtClean="0"/>
          </a:p>
          <a:p>
            <a:r>
              <a:rPr lang="en-US" dirty="0" smtClean="0"/>
              <a:t>DM (CARDIOLOGY)</a:t>
            </a:r>
            <a:endParaRPr lang="en-US" dirty="0" smtClean="0"/>
          </a:p>
          <a:p>
            <a:r>
              <a:rPr lang="en-US" dirty="0" smtClean="0"/>
              <a:t>POST GRADUATE : DR REVANTH</a:t>
            </a:r>
            <a:endParaRPr lang="en-US" dirty="0" smtClean="0"/>
          </a:p>
          <a:p>
            <a:r>
              <a:rPr lang="en-US" dirty="0" smtClean="0"/>
              <a:t>DEPT OF CARDIOLOGY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 of Admission:16 JAN 2021</a:t>
            </a:r>
            <a:endParaRPr lang="en-US" dirty="0" smtClean="0"/>
          </a:p>
          <a:p>
            <a:r>
              <a:rPr lang="en-US" dirty="0" smtClean="0"/>
              <a:t>Date of Death: 25 JAN 2021</a:t>
            </a:r>
            <a:endParaRPr lang="en-US" dirty="0" smtClean="0"/>
          </a:p>
          <a:p>
            <a:r>
              <a:rPr lang="en-US" dirty="0" smtClean="0"/>
              <a:t>HOSPITAL STAY : 9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54 yr old man with H/O CAD s/p PTCA (2017), with frequent admissions for heart failures /COPD was admitted with C/O progressive difficulty in breathing which progressed from NYHA class II to class IV over 10 days </a:t>
            </a:r>
            <a:r>
              <a:rPr lang="en-US" dirty="0" err="1" smtClean="0"/>
              <a:t>assosiated</a:t>
            </a:r>
            <a:r>
              <a:rPr lang="en-US" dirty="0" smtClean="0"/>
              <a:t> with </a:t>
            </a:r>
            <a:r>
              <a:rPr lang="en-US" dirty="0" err="1" smtClean="0"/>
              <a:t>orthopnea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He also gives H/O bilateral lower limb swelling </a:t>
            </a:r>
            <a:r>
              <a:rPr lang="en-US" dirty="0" err="1" smtClean="0"/>
              <a:t>assosiated</a:t>
            </a:r>
            <a:r>
              <a:rPr lang="en-US" dirty="0" smtClean="0"/>
              <a:t> abdominal distension since 3 days.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has Pallor , pedal edema.</a:t>
            </a:r>
            <a:endParaRPr lang="en-US" dirty="0" smtClean="0"/>
          </a:p>
          <a:p>
            <a:r>
              <a:rPr lang="en-US" dirty="0" smtClean="0"/>
              <a:t>HR : 94 </a:t>
            </a:r>
            <a:r>
              <a:rPr lang="en-US" dirty="0" err="1" smtClean="0"/>
              <a:t>bpm</a:t>
            </a:r>
            <a:endParaRPr lang="en-US" dirty="0" smtClean="0"/>
          </a:p>
          <a:p>
            <a:r>
              <a:rPr lang="en-US" dirty="0" smtClean="0"/>
              <a:t>BP : 90/60 mmHg</a:t>
            </a:r>
            <a:endParaRPr lang="en-US" dirty="0" smtClean="0"/>
          </a:p>
          <a:p>
            <a:r>
              <a:rPr lang="en-US" dirty="0" smtClean="0"/>
              <a:t>JVP : Elevated</a:t>
            </a:r>
            <a:endParaRPr lang="en-US" dirty="0" smtClean="0"/>
          </a:p>
          <a:p>
            <a:r>
              <a:rPr lang="en-US" dirty="0" smtClean="0"/>
              <a:t>On auscultation he had bilateral </a:t>
            </a:r>
            <a:r>
              <a:rPr lang="en-US" dirty="0" err="1" smtClean="0"/>
              <a:t>crepts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ECG : 94 </a:t>
            </a:r>
            <a:r>
              <a:rPr lang="en-US" dirty="0" err="1" smtClean="0"/>
              <a:t>bpm</a:t>
            </a:r>
            <a:r>
              <a:rPr lang="en-US" dirty="0" smtClean="0"/>
              <a:t> regular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Incomplete RBBB with normal axis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Q IN III , AVF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 OF PRESENT ILLNESS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/>
          <a:lstStyle/>
          <a:p>
            <a:r>
              <a:rPr lang="en-US" dirty="0"/>
              <a:t>H/o loss of consciousness since afternoon ( 1 PM 14/02/21)</a:t>
            </a:r>
            <a:endParaRPr lang="en-US" dirty="0"/>
          </a:p>
          <a:p>
            <a:r>
              <a:rPr lang="en-US" dirty="0"/>
              <a:t>H/o shortness of breath since morning , acute onset, grade 4 NYHA ,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associated with orthopnea</a:t>
            </a:r>
            <a:endParaRPr lang="en-US" dirty="0"/>
          </a:p>
          <a:p>
            <a:r>
              <a:rPr lang="en-US" dirty="0"/>
              <a:t>H/o swelling of  both lower limbs associated with facial puffiness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from 2 days</a:t>
            </a:r>
            <a:endParaRPr lang="en-US" dirty="0"/>
          </a:p>
          <a:p>
            <a:r>
              <a:rPr lang="en-US" dirty="0"/>
              <a:t>H/o decreased urine output from 2 days</a:t>
            </a:r>
            <a:endParaRPr lang="en-US" dirty="0"/>
          </a:p>
          <a:p>
            <a:r>
              <a:rPr lang="en-US" dirty="0"/>
              <a:t>H/o </a:t>
            </a:r>
            <a:r>
              <a:rPr lang="en-US" dirty="0" err="1"/>
              <a:t>vomitings</a:t>
            </a:r>
            <a:r>
              <a:rPr lang="en-US" dirty="0"/>
              <a:t> from 2 days ( 3 episodes/day) , non-bilious, watery 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consistency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3261996" y="-1560196"/>
            <a:ext cx="6172200" cy="106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ECHO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Global </a:t>
            </a:r>
            <a:r>
              <a:rPr lang="en-US" dirty="0" err="1" smtClean="0"/>
              <a:t>hypokinesia</a:t>
            </a:r>
            <a:r>
              <a:rPr lang="en-US" dirty="0" smtClean="0"/>
              <a:t> of LV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Dilated RA/RV/IVC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SEVERE TR/ NO PAH/MILD MR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TAPSE 1.3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RV DYSFUNCTION/SEVERE LV DYSFUNCTION  (EF 30%)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NO PE/ NO LA,LV CLOTS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 : 10.3 gm/dl</a:t>
            </a:r>
            <a:endParaRPr lang="en-US" dirty="0" smtClean="0"/>
          </a:p>
          <a:p>
            <a:r>
              <a:rPr lang="en-US" dirty="0" smtClean="0"/>
              <a:t>TC : 7600 / </a:t>
            </a:r>
            <a:r>
              <a:rPr lang="en-US" dirty="0" err="1" smtClean="0"/>
              <a:t>cumm</a:t>
            </a:r>
            <a:endParaRPr lang="en-US" dirty="0" smtClean="0"/>
          </a:p>
          <a:p>
            <a:r>
              <a:rPr lang="en-US" dirty="0" smtClean="0"/>
              <a:t>PLATELETS : 1.15 </a:t>
            </a:r>
            <a:r>
              <a:rPr lang="en-US" dirty="0" err="1" smtClean="0"/>
              <a:t>lakhs</a:t>
            </a:r>
            <a:r>
              <a:rPr lang="en-US" dirty="0" smtClean="0"/>
              <a:t>/ </a:t>
            </a:r>
            <a:r>
              <a:rPr lang="en-US" dirty="0" err="1" smtClean="0"/>
              <a:t>cumm</a:t>
            </a:r>
            <a:endParaRPr lang="en-US" dirty="0" smtClean="0"/>
          </a:p>
          <a:p>
            <a:r>
              <a:rPr lang="en-US" dirty="0" smtClean="0"/>
              <a:t>UREA : 199 mg/dl</a:t>
            </a:r>
            <a:endParaRPr lang="en-US" dirty="0" smtClean="0"/>
          </a:p>
          <a:p>
            <a:r>
              <a:rPr lang="en-US" dirty="0" smtClean="0"/>
              <a:t>CREATININE : 2.47 mg/dl</a:t>
            </a:r>
            <a:endParaRPr lang="en-US" dirty="0" smtClean="0"/>
          </a:p>
          <a:p>
            <a:r>
              <a:rPr lang="en-US" dirty="0" smtClean="0"/>
              <a:t>Na/k/</a:t>
            </a:r>
            <a:r>
              <a:rPr lang="en-US" dirty="0" err="1" smtClean="0"/>
              <a:t>cl</a:t>
            </a:r>
            <a:r>
              <a:rPr lang="en-US" dirty="0" smtClean="0"/>
              <a:t> : 136/5.5/102 </a:t>
            </a:r>
            <a:r>
              <a:rPr lang="en-US" dirty="0" err="1" smtClean="0"/>
              <a:t>mEq</a:t>
            </a:r>
            <a:r>
              <a:rPr lang="en-US" dirty="0" smtClean="0"/>
              <a:t>/dl</a:t>
            </a:r>
            <a:endParaRPr lang="en-US" dirty="0" smtClean="0"/>
          </a:p>
          <a:p>
            <a:r>
              <a:rPr lang="en-US" dirty="0" smtClean="0"/>
              <a:t>Uric acid : 11.39 mg/dl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LFT : </a:t>
            </a:r>
            <a:endParaRPr lang="en-US" dirty="0" smtClean="0"/>
          </a:p>
          <a:p>
            <a:r>
              <a:rPr lang="en-US" dirty="0" err="1" smtClean="0"/>
              <a:t>Biliubin</a:t>
            </a:r>
            <a:r>
              <a:rPr lang="en-US" dirty="0" smtClean="0"/>
              <a:t> Total : 2.28 mg/dl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direct : 1.41 mg/dl</a:t>
            </a:r>
            <a:endParaRPr lang="en-US" dirty="0" smtClean="0"/>
          </a:p>
          <a:p>
            <a:r>
              <a:rPr lang="en-US" dirty="0" smtClean="0"/>
              <a:t>SGOT/SGPT/ALP : 34/18/199 U/L</a:t>
            </a:r>
            <a:endParaRPr lang="en-US" dirty="0" smtClean="0"/>
          </a:p>
          <a:p>
            <a:r>
              <a:rPr lang="en-US" dirty="0" smtClean="0"/>
              <a:t>Total protein: 6.1 g/dl</a:t>
            </a:r>
            <a:endParaRPr lang="en-US" dirty="0" smtClean="0"/>
          </a:p>
          <a:p>
            <a:r>
              <a:rPr lang="en-US" dirty="0" smtClean="0"/>
              <a:t>Albumin 3.5 g/dl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 ABDOMEN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MODERATE ASCITES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B/L GRADE I RENAL PARENCHYMAL CHANGES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B/L MILD PLEURAL EFFUSIONS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ABG</a:t>
            </a:r>
            <a:endParaRPr lang="en-US" dirty="0" smtClean="0"/>
          </a:p>
          <a:p>
            <a:r>
              <a:rPr lang="en-US" dirty="0" smtClean="0"/>
              <a:t>PH : 7.17</a:t>
            </a:r>
            <a:endParaRPr lang="en-US" dirty="0" smtClean="0"/>
          </a:p>
          <a:p>
            <a:r>
              <a:rPr lang="en-US" dirty="0" smtClean="0"/>
              <a:t>PO2 : 86 mmHg</a:t>
            </a:r>
            <a:endParaRPr lang="en-US" dirty="0" smtClean="0"/>
          </a:p>
          <a:p>
            <a:r>
              <a:rPr lang="en-US" dirty="0" smtClean="0"/>
              <a:t>PCO2 : 74 mmHg</a:t>
            </a:r>
            <a:endParaRPr lang="en-US" dirty="0" smtClean="0"/>
          </a:p>
          <a:p>
            <a:r>
              <a:rPr lang="en-US" dirty="0" smtClean="0"/>
              <a:t>HCO3 : 31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727200" y="614597"/>
            <a:ext cx="8737600" cy="578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Recurrent refractory heart failure with biventricular dysfunction </a:t>
            </a:r>
            <a:endParaRPr lang="en-US" dirty="0" smtClean="0"/>
          </a:p>
          <a:p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  <a:endParaRPr lang="en-US" dirty="0" smtClean="0"/>
          </a:p>
          <a:p>
            <a:r>
              <a:rPr lang="en-US" dirty="0" smtClean="0"/>
              <a:t>Type II Respiratory failure</a:t>
            </a:r>
            <a:endParaRPr lang="en-US" dirty="0" smtClean="0"/>
          </a:p>
          <a:p>
            <a:r>
              <a:rPr lang="en-US" dirty="0" smtClean="0"/>
              <a:t>AKI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Pulmonologist and </a:t>
            </a:r>
            <a:r>
              <a:rPr lang="en-US" dirty="0" err="1" smtClean="0"/>
              <a:t>nephrologist</a:t>
            </a:r>
            <a:r>
              <a:rPr lang="en-US" dirty="0" smtClean="0"/>
              <a:t> consultations were taken and advice followed.</a:t>
            </a:r>
            <a:endParaRPr lang="en-US" dirty="0" smtClean="0"/>
          </a:p>
          <a:p>
            <a:r>
              <a:rPr lang="en-US" dirty="0" smtClean="0"/>
              <a:t>Managed with </a:t>
            </a:r>
            <a:r>
              <a:rPr lang="en-US" dirty="0" err="1" smtClean="0"/>
              <a:t>ionotropes</a:t>
            </a:r>
            <a:r>
              <a:rPr lang="en-US" dirty="0" smtClean="0"/>
              <a:t>, NIV support, diuretics, </a:t>
            </a:r>
            <a:r>
              <a:rPr lang="en-US" dirty="0" err="1" smtClean="0"/>
              <a:t>hyperkalemia</a:t>
            </a:r>
            <a:r>
              <a:rPr lang="en-US" dirty="0" smtClean="0"/>
              <a:t> measures, </a:t>
            </a:r>
            <a:r>
              <a:rPr lang="en-US" dirty="0" err="1" smtClean="0"/>
              <a:t>antibiotics,diuretic</a:t>
            </a:r>
            <a:r>
              <a:rPr lang="en-US" dirty="0" smtClean="0"/>
              <a:t> infusion, </a:t>
            </a:r>
            <a:r>
              <a:rPr lang="en-US" dirty="0" err="1" smtClean="0"/>
              <a:t>antiplatelets,statins</a:t>
            </a:r>
            <a:r>
              <a:rPr lang="en-US" dirty="0" smtClean="0"/>
              <a:t>  along with other supportive measures.</a:t>
            </a:r>
            <a:endParaRPr lang="en-US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Gastroenterologist consultation was taken for mild deranged liver </a:t>
            </a:r>
            <a:r>
              <a:rPr lang="en-US" dirty="0" err="1" smtClean="0"/>
              <a:t>parametres</a:t>
            </a:r>
            <a:r>
              <a:rPr lang="en-US" dirty="0" smtClean="0"/>
              <a:t> and </a:t>
            </a:r>
            <a:r>
              <a:rPr lang="en-US" dirty="0" err="1" smtClean="0"/>
              <a:t>ascites</a:t>
            </a:r>
            <a:r>
              <a:rPr lang="en-US" dirty="0" smtClean="0"/>
              <a:t>, for which therapeutic </a:t>
            </a:r>
            <a:r>
              <a:rPr lang="en-US" dirty="0" err="1" smtClean="0"/>
              <a:t>abdominocentesis</a:t>
            </a:r>
            <a:r>
              <a:rPr lang="en-US" dirty="0" smtClean="0"/>
              <a:t> was done to relieve respiratory distress.</a:t>
            </a:r>
            <a:endParaRPr lang="en-US" dirty="0" smtClean="0"/>
          </a:p>
          <a:p>
            <a:r>
              <a:rPr lang="en-US" dirty="0" err="1" smtClean="0"/>
              <a:t>Ascitic</a:t>
            </a:r>
            <a:r>
              <a:rPr lang="en-US" dirty="0" smtClean="0"/>
              <a:t> fluid analysis showed </a:t>
            </a:r>
            <a:r>
              <a:rPr lang="en-US" dirty="0" err="1" smtClean="0"/>
              <a:t>transudative</a:t>
            </a:r>
            <a:r>
              <a:rPr lang="en-US" dirty="0" smtClean="0"/>
              <a:t> picture.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h/o fever, cough, burning micturition, abdominal pain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h/o myalgia , arthralgia,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diarrhoea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h/o headache, blurring of vision, trauma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h/o slurred speech , weakness of limbs.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general condition improved  with above line of management and was shifted to ward on 22/01/2021.</a:t>
            </a:r>
            <a:endParaRPr lang="en-US" dirty="0" smtClean="0"/>
          </a:p>
          <a:p>
            <a:r>
              <a:rPr lang="en-US" dirty="0" smtClean="0"/>
              <a:t>Repeat blood samples were done</a:t>
            </a:r>
            <a:endParaRPr lang="en-US" dirty="0" smtClean="0"/>
          </a:p>
          <a:p>
            <a:r>
              <a:rPr lang="en-US" dirty="0" smtClean="0"/>
              <a:t>Urea : 96 mg/dl</a:t>
            </a:r>
            <a:endParaRPr lang="en-US" dirty="0" smtClean="0"/>
          </a:p>
          <a:p>
            <a:r>
              <a:rPr lang="en-US" dirty="0" err="1" smtClean="0"/>
              <a:t>Creatinine</a:t>
            </a:r>
            <a:r>
              <a:rPr lang="en-US" dirty="0" smtClean="0"/>
              <a:t> : 1.5 mg/dl</a:t>
            </a:r>
            <a:endParaRPr lang="en-US" dirty="0" smtClean="0"/>
          </a:p>
          <a:p>
            <a:r>
              <a:rPr lang="en-US" dirty="0" smtClean="0"/>
              <a:t>K : 4.6 </a:t>
            </a:r>
            <a:r>
              <a:rPr lang="en-US" dirty="0" err="1" smtClean="0"/>
              <a:t>mEq</a:t>
            </a:r>
            <a:r>
              <a:rPr lang="en-US" dirty="0" smtClean="0"/>
              <a:t>/dl</a:t>
            </a:r>
            <a:endParaRPr lang="en-US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: 9.4 mg/dl</a:t>
            </a:r>
            <a:endParaRPr lang="en-US" dirty="0" smtClean="0"/>
          </a:p>
          <a:p>
            <a:r>
              <a:rPr lang="en-US" dirty="0" smtClean="0"/>
              <a:t>TC : 7600 cells/</a:t>
            </a:r>
            <a:r>
              <a:rPr lang="en-US" dirty="0" err="1" smtClean="0"/>
              <a:t>cumm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developed sudden cardiac arrest on 24/01/21 from which he was revived and connected to mechanical </a:t>
            </a:r>
            <a:r>
              <a:rPr lang="en-US" dirty="0" err="1" smtClean="0"/>
              <a:t>ventillator</a:t>
            </a:r>
            <a:r>
              <a:rPr lang="en-US" dirty="0" smtClean="0"/>
              <a:t> along with </a:t>
            </a:r>
            <a:r>
              <a:rPr lang="en-US" dirty="0" err="1" smtClean="0"/>
              <a:t>ionotropes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He had recurrent cardiac arrest at around 1.20 am on 25/01/21 and resuscitated as per ACLS guidelines, </a:t>
            </a:r>
            <a:r>
              <a:rPr lang="en-US" dirty="0" err="1" smtClean="0"/>
              <a:t>inspite</a:t>
            </a:r>
            <a:r>
              <a:rPr lang="en-US" dirty="0" smtClean="0"/>
              <a:t> of which he could not be revived and was declared dead  at 1.50 am.</a:t>
            </a:r>
            <a:endParaRPr lang="en-US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SUDDEN CARDIAC ARREST</a:t>
            </a:r>
            <a:endParaRPr lang="en-US" dirty="0" smtClean="0"/>
          </a:p>
          <a:p>
            <a:r>
              <a:rPr lang="en-US" dirty="0" smtClean="0"/>
              <a:t>CONGESTIVE HEART FAILURE</a:t>
            </a:r>
            <a:endParaRPr lang="en-US" dirty="0" smtClean="0"/>
          </a:p>
          <a:p>
            <a:r>
              <a:rPr lang="en-US" dirty="0" smtClean="0"/>
              <a:t>IHD WITH BIVENTRICULAR DYSFUNCTION</a:t>
            </a:r>
            <a:endParaRPr lang="en-US" dirty="0" smtClean="0"/>
          </a:p>
          <a:p>
            <a:r>
              <a:rPr lang="en-US" dirty="0" smtClean="0"/>
              <a:t>COPD WITH TYPE II RESPIRATORY FAILURE</a:t>
            </a:r>
            <a:endParaRPr lang="en-US" dirty="0" smtClean="0"/>
          </a:p>
          <a:p>
            <a:r>
              <a:rPr lang="en-US" dirty="0" smtClean="0"/>
              <a:t>ACUTE KIDNEY INJURY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1380" y="1416676"/>
            <a:ext cx="6619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600" b="1" u="sng" dirty="0" smtClean="0"/>
              <a:t>3</a:t>
            </a:r>
            <a:r>
              <a:rPr lang="en-IN" sz="9600" b="1" u="sng" baseline="30000" dirty="0" smtClean="0"/>
              <a:t>rd</a:t>
            </a:r>
            <a:r>
              <a:rPr lang="en-IN" sz="9600" b="1" u="sng" dirty="0" smtClean="0"/>
              <a:t>CASE</a:t>
            </a:r>
            <a:endParaRPr lang="en-IN" sz="9600" b="1" u="sng" dirty="0" smtClean="0"/>
          </a:p>
          <a:p>
            <a:pPr algn="ctr"/>
            <a:r>
              <a:rPr lang="en-IN" sz="9600" b="1" u="sng" dirty="0" smtClean="0"/>
              <a:t>2.Cardiology</a:t>
            </a:r>
            <a:endParaRPr lang="en-IN" sz="9600" b="1" u="sng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MORTALITY MEET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467" y="3886200"/>
            <a:ext cx="9906069" cy="17526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tx1"/>
                </a:solidFill>
              </a:rPr>
              <a:t>Asso</a:t>
            </a:r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dirty="0" err="1">
                <a:solidFill>
                  <a:schemeClr val="tx1"/>
                </a:solidFill>
              </a:rPr>
              <a:t>prof</a:t>
            </a:r>
            <a:r>
              <a:rPr lang="en-IN" dirty="0">
                <a:solidFill>
                  <a:schemeClr val="tx1"/>
                </a:solidFill>
              </a:rPr>
              <a:t>   : Dr </a:t>
            </a:r>
            <a:r>
              <a:rPr lang="en-IN" dirty="0" err="1">
                <a:solidFill>
                  <a:schemeClr val="tx1"/>
                </a:solidFill>
              </a:rPr>
              <a:t>Reddi</a:t>
            </a:r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dirty="0" err="1">
                <a:solidFill>
                  <a:schemeClr val="tx1"/>
                </a:solidFill>
              </a:rPr>
              <a:t>Basha</a:t>
            </a:r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dirty="0" err="1">
                <a:solidFill>
                  <a:schemeClr val="tx1"/>
                </a:solidFill>
              </a:rPr>
              <a:t>shaik</a:t>
            </a:r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PG      : Dr </a:t>
            </a:r>
            <a:r>
              <a:rPr lang="en-IN" dirty="0" err="1">
                <a:solidFill>
                  <a:schemeClr val="tx1"/>
                </a:solidFill>
              </a:rPr>
              <a:t>Nagabhushan</a:t>
            </a:r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                               Department of Cardiology 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 panose="020F0502020204030204"/>
              </a:rPr>
              <a:t>Date of admission : 4/2/21</a:t>
            </a:r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Date of death.        :  11/2/21</a:t>
            </a:r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Duration of hospital stay : 7 days       </a:t>
            </a:r>
            <a:endParaRPr lang="en-GB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A 68 Year old female presented</a:t>
            </a:r>
            <a:endParaRPr lang="en-IN" dirty="0"/>
          </a:p>
          <a:p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History of Chest pain since 10 day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History of Dyspnoea since 10 day</a:t>
            </a:r>
            <a:endParaRPr lang="en-IN" dirty="0"/>
          </a:p>
          <a:p>
            <a:pPr>
              <a:buNone/>
            </a:pPr>
            <a:r>
              <a:rPr lang="en-IN" dirty="0"/>
              <a:t>  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History of type2 DM since 10 years taking OHs regularly.</a:t>
            </a:r>
            <a:endParaRPr lang="en-IN" dirty="0"/>
          </a:p>
          <a:p>
            <a:r>
              <a:rPr lang="en-IN" dirty="0"/>
              <a:t>NO History of SHTN, OLD CVA, CAD</a:t>
            </a:r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>
                <a:cs typeface="Calibri" panose="020F0502020204030204"/>
              </a:rPr>
              <a:t>No pallor, </a:t>
            </a:r>
            <a:r>
              <a:rPr lang="en-IN" dirty="0" err="1">
                <a:cs typeface="Calibri" panose="020F0502020204030204"/>
              </a:rPr>
              <a:t>ictyrus</a:t>
            </a:r>
            <a:r>
              <a:rPr lang="en-IN" dirty="0">
                <a:cs typeface="Calibri" panose="020F0502020204030204"/>
              </a:rPr>
              <a:t>, cyanosis</a:t>
            </a:r>
            <a:endParaRPr lang="en-IN" dirty="0"/>
          </a:p>
          <a:p>
            <a:r>
              <a:rPr lang="en-IN" dirty="0"/>
              <a:t>BP      : 120/70 mm of Hg </a:t>
            </a:r>
            <a:endParaRPr lang="en-IN" dirty="0">
              <a:cs typeface="Calibri" panose="020F0502020204030204"/>
            </a:endParaRPr>
          </a:p>
          <a:p>
            <a:r>
              <a:rPr lang="en-IN" dirty="0"/>
              <a:t>Pulse : 110 bpm</a:t>
            </a:r>
            <a:endParaRPr lang="en-IN" dirty="0"/>
          </a:p>
          <a:p>
            <a:r>
              <a:rPr lang="en-IN" dirty="0"/>
              <a:t>JVP    : elevated</a:t>
            </a:r>
            <a:endParaRPr lang="en-IN" dirty="0"/>
          </a:p>
          <a:p>
            <a:r>
              <a:rPr lang="en-IN" dirty="0"/>
              <a:t>Res rate : 25 cycles/min</a:t>
            </a:r>
            <a:endParaRPr lang="en-IN" dirty="0"/>
          </a:p>
          <a:p>
            <a:r>
              <a:rPr lang="en-IN" dirty="0"/>
              <a:t>Spo2 :100 with o2</a:t>
            </a:r>
            <a:endParaRPr lang="en-IN" dirty="0"/>
          </a:p>
          <a:p>
            <a:r>
              <a:rPr lang="en-IN" dirty="0"/>
              <a:t>CVS : S1 S2 heard no murmurs</a:t>
            </a:r>
            <a:endParaRPr lang="en-IN" dirty="0"/>
          </a:p>
          <a:p>
            <a:r>
              <a:rPr lang="en-IN" dirty="0"/>
              <a:t>RS   : NVBS, Bilateral basal crepitations present</a:t>
            </a:r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ECG</a:t>
            </a:r>
            <a:endParaRPr lang="en-IN" dirty="0"/>
          </a:p>
        </p:txBody>
      </p:sp>
      <p:pic>
        <p:nvPicPr>
          <p:cNvPr id="7" name="Content Placeholder 6" descr="7 00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191297" y="214291"/>
            <a:ext cx="12383297" cy="69789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HISTORY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3467"/>
            <a:ext cx="10515600" cy="4263496"/>
          </a:xfrm>
        </p:spPr>
        <p:txBody>
          <a:bodyPr/>
          <a:lstStyle/>
          <a:p>
            <a:r>
              <a:rPr lang="en-US" dirty="0"/>
              <a:t>Known case of COPD from 3 years, not on medication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Known case of CAD with severe MR with moderate PAH from 3 years , on irregular medication.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 a k/c/o DM , HTN, PTB, Epilepsy, Thyroid abnormality</a:t>
            </a:r>
            <a:endParaRPr lang="en-GB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2DECHO : </a:t>
            </a:r>
            <a:endParaRPr lang="en-IN" b="1" dirty="0"/>
          </a:p>
          <a:p>
            <a:r>
              <a:rPr lang="en-IN" dirty="0"/>
              <a:t>RWMA of inferior wall </a:t>
            </a:r>
            <a:endParaRPr lang="en-IN" dirty="0"/>
          </a:p>
          <a:p>
            <a:r>
              <a:rPr lang="en-IN" dirty="0"/>
              <a:t>Severe  LVD </a:t>
            </a:r>
            <a:endParaRPr lang="en-IN" dirty="0"/>
          </a:p>
          <a:p>
            <a:r>
              <a:rPr lang="en-IN" dirty="0"/>
              <a:t>Severe MR, Mild AR, Mild TR, Moderate PAH</a:t>
            </a:r>
            <a:endParaRPr lang="en-IN" dirty="0"/>
          </a:p>
          <a:p>
            <a:r>
              <a:rPr lang="en-IN" dirty="0"/>
              <a:t>EF 30%</a:t>
            </a: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9219" y="357167"/>
            <a:ext cx="9358823" cy="5768997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Capture1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462" y="142852"/>
            <a:ext cx="11049077" cy="3786190"/>
          </a:xfrm>
        </p:spPr>
      </p:pic>
      <p:pic>
        <p:nvPicPr>
          <p:cNvPr id="6" name="Picture 5" descr="Cap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4000504"/>
            <a:ext cx="9620317" cy="1428760"/>
          </a:xfrm>
          <a:prstGeom prst="rect">
            <a:avLst/>
          </a:prstGeom>
        </p:spPr>
      </p:pic>
      <p:pic>
        <p:nvPicPr>
          <p:cNvPr id="8" name="Picture 7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3" y="5500702"/>
            <a:ext cx="9620317" cy="571504"/>
          </a:xfrm>
          <a:prstGeom prst="rect">
            <a:avLst/>
          </a:prstGeom>
        </p:spPr>
      </p:pic>
      <p:pic>
        <p:nvPicPr>
          <p:cNvPr id="9" name="Picture 8" descr="Captur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63" y="6143645"/>
            <a:ext cx="9620317" cy="714356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ACS – IWMI</a:t>
            </a:r>
            <a:endParaRPr lang="en-IN" dirty="0"/>
          </a:p>
          <a:p>
            <a:r>
              <a:rPr lang="en-IN" dirty="0"/>
              <a:t>KILLIPS CLASS </a:t>
            </a:r>
            <a:r>
              <a:rPr lang="en-IN" dirty="0" err="1"/>
              <a:t>ll</a:t>
            </a:r>
            <a:endParaRPr lang="en-IN" dirty="0"/>
          </a:p>
          <a:p>
            <a:r>
              <a:rPr lang="en-IN" dirty="0"/>
              <a:t>SEVERE MR, severe LVD</a:t>
            </a:r>
            <a:endParaRPr lang="en-IN" dirty="0"/>
          </a:p>
          <a:p>
            <a:r>
              <a:rPr lang="en-IN" dirty="0"/>
              <a:t>TYPE 2 DM</a:t>
            </a:r>
            <a:endParaRPr lang="en-IN" dirty="0"/>
          </a:p>
          <a:p>
            <a:r>
              <a:rPr lang="en-IN" dirty="0"/>
              <a:t>Anaemia </a:t>
            </a:r>
            <a:endParaRPr lang="en-IN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Patient was treated with </a:t>
            </a:r>
            <a:r>
              <a:rPr lang="en-IN" dirty="0" err="1"/>
              <a:t>antiplatelets</a:t>
            </a:r>
            <a:r>
              <a:rPr lang="en-IN" dirty="0"/>
              <a:t>, anticoagulants, </a:t>
            </a:r>
            <a:r>
              <a:rPr lang="en-IN" dirty="0" err="1"/>
              <a:t>statins</a:t>
            </a:r>
            <a:r>
              <a:rPr lang="en-IN" dirty="0"/>
              <a:t>, diuretics, insulin.</a:t>
            </a:r>
            <a:endParaRPr lang="en-IN" dirty="0"/>
          </a:p>
          <a:p>
            <a:r>
              <a:rPr lang="en-IN" dirty="0"/>
              <a:t>Later B Blockers and ACE inhibitors were added</a:t>
            </a:r>
            <a:endParaRPr lang="en-IN" dirty="0"/>
          </a:p>
          <a:p>
            <a:endParaRPr lang="en-IN" dirty="0"/>
          </a:p>
          <a:p>
            <a:r>
              <a:rPr lang="en-IN" dirty="0"/>
              <a:t>Patient was stabilized and shifted to ward.</a:t>
            </a:r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On 9/2/21</a:t>
            </a:r>
            <a:endParaRPr lang="en-IN" dirty="0"/>
          </a:p>
          <a:p>
            <a:r>
              <a:rPr lang="en-IN" dirty="0"/>
              <a:t>CAG done : Double vessel disease</a:t>
            </a:r>
            <a:endParaRPr lang="en-IN" dirty="0"/>
          </a:p>
          <a:p>
            <a:r>
              <a:rPr lang="en-IN" dirty="0"/>
              <a:t>ADVICE : PTCA TO RCA ( 2 STENTS)</a:t>
            </a:r>
            <a:endParaRPr lang="en-IN" dirty="0"/>
          </a:p>
          <a:p>
            <a:endParaRPr lang="en-IN" dirty="0"/>
          </a:p>
          <a:p>
            <a:r>
              <a:rPr lang="en-IN" dirty="0"/>
              <a:t>ON 10</a:t>
            </a:r>
            <a:r>
              <a:rPr lang="en-IN" baseline="30000" dirty="0"/>
              <a:t>th</a:t>
            </a:r>
            <a:r>
              <a:rPr lang="en-IN" dirty="0"/>
              <a:t>  Patient had loose stools 10 Episodes developed hypotension for which patient was shifted to ICU and treated with iv fluids, antibiotics, </a:t>
            </a:r>
            <a:r>
              <a:rPr lang="en-IN" dirty="0" err="1"/>
              <a:t>inotropes</a:t>
            </a:r>
            <a:endParaRPr lang="en-IN" dirty="0"/>
          </a:p>
          <a:p>
            <a:r>
              <a:rPr lang="en-IN" dirty="0"/>
              <a:t>Patient developed AKI  with metabolic acidosis</a:t>
            </a:r>
            <a:endParaRPr lang="en-IN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1963" y="1"/>
            <a:ext cx="8953563" cy="3357562"/>
          </a:xfrm>
        </p:spPr>
      </p:pic>
      <p:pic>
        <p:nvPicPr>
          <p:cNvPr id="5" name="Picture 4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3" y="3500438"/>
            <a:ext cx="8191557" cy="334779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Nephrology opinion obtained</a:t>
            </a:r>
            <a:endParaRPr lang="en-IN" dirty="0"/>
          </a:p>
          <a:p>
            <a:endParaRPr lang="en-IN" dirty="0"/>
          </a:p>
          <a:p>
            <a:r>
              <a:rPr lang="en-IN" dirty="0"/>
              <a:t>Patient was in respiratory distress with decreased saturation planned for elective intubation, patient </a:t>
            </a:r>
            <a:r>
              <a:rPr lang="en-IN" dirty="0" err="1"/>
              <a:t>attenders</a:t>
            </a:r>
            <a:r>
              <a:rPr lang="en-IN" dirty="0"/>
              <a:t> were not willing </a:t>
            </a:r>
            <a:endParaRPr lang="en-IN" dirty="0"/>
          </a:p>
          <a:p>
            <a:r>
              <a:rPr lang="en-IN" dirty="0"/>
              <a:t>Patient developed </a:t>
            </a:r>
            <a:r>
              <a:rPr lang="en-IN" dirty="0" err="1"/>
              <a:t>bradycardia</a:t>
            </a:r>
            <a:r>
              <a:rPr lang="en-IN" dirty="0"/>
              <a:t>, carotids not felt 3:00 pm 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/>
              <a:t>Patient was resuscitated as per ACLS protocol patient could not be revived back declared death on 11/2/2021 at 3:32 pm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Cause of Death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Cardiac </a:t>
            </a:r>
            <a:r>
              <a:rPr lang="en-US"/>
              <a:t>Arrest secondary </a:t>
            </a:r>
            <a:r>
              <a:rPr lang="en-US" dirty="0"/>
              <a:t>to</a:t>
            </a:r>
            <a:r>
              <a:rPr lang="en-IN" dirty="0"/>
              <a:t> Severe Metabolic acidosis 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Acute </a:t>
            </a:r>
            <a:r>
              <a:rPr lang="en-IN" dirty="0" err="1"/>
              <a:t>Gastroeneritis</a:t>
            </a:r>
            <a:r>
              <a:rPr lang="en-IN" dirty="0"/>
              <a:t>, SEPSIS, SEPTIC SHOCK AKI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ACS – IWMI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Severe LVD</a:t>
            </a:r>
            <a:endParaRPr lang="en-IN" dirty="0"/>
          </a:p>
          <a:p>
            <a:pPr>
              <a:buNone/>
            </a:pPr>
            <a:r>
              <a:rPr lang="en-IN" dirty="0"/>
              <a:t> 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arrival to ER, patient was intubated outside , on mechanical ventilation in view of airway compromise . (E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T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716" y="1017431"/>
            <a:ext cx="67356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500" b="1" dirty="0" smtClean="0"/>
              <a:t>Thank you</a:t>
            </a:r>
            <a:endParaRPr lang="en-IN" sz="115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EXAMINATION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667"/>
            <a:ext cx="10515600" cy="4949296"/>
          </a:xfrm>
        </p:spPr>
        <p:txBody>
          <a:bodyPr/>
          <a:lstStyle/>
          <a:p>
            <a:r>
              <a:rPr lang="en-US" dirty="0"/>
              <a:t>Patient was on sedation.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 was on mechanical ventilation  , SIMV(PC) mode with FiO</a:t>
            </a:r>
            <a:r>
              <a:rPr lang="en-US" baseline="-25000" dirty="0"/>
              <a:t>2</a:t>
            </a:r>
            <a:r>
              <a:rPr lang="en-US" dirty="0"/>
              <a:t>-100 %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PEEP – 6cm H</a:t>
            </a:r>
            <a:r>
              <a:rPr lang="en-US" baseline="-25000" dirty="0"/>
              <a:t>2</a:t>
            </a:r>
            <a:r>
              <a:rPr lang="en-US" dirty="0"/>
              <a:t>O , RR- 15cycles/min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Pallor present</a:t>
            </a:r>
            <a:endParaRPr lang="en-US" dirty="0"/>
          </a:p>
          <a:p>
            <a:r>
              <a:rPr lang="en-US" dirty="0"/>
              <a:t>Pitting pedal edema of both limbs present</a:t>
            </a:r>
            <a:endParaRPr lang="en-US" dirty="0"/>
          </a:p>
          <a:p>
            <a:r>
              <a:rPr lang="en-US" dirty="0"/>
              <a:t>No icterus, clubbing, cyanosis, lymphadenopathy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14241</Words>
  <Application>WPS Presentation</Application>
  <PresentationFormat>Custom</PresentationFormat>
  <Paragraphs>589</Paragraphs>
  <Slides>80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8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Office Theme</vt:lpstr>
      <vt:lpstr>MORTALITY REVIEW MEET</vt:lpstr>
      <vt:lpstr>PowerPoint 演示文稿</vt:lpstr>
      <vt:lpstr>1ST CASE</vt:lpstr>
      <vt:lpstr>PowerPoint 演示文稿</vt:lpstr>
      <vt:lpstr>HISTORY OF PRESENT ILLNESS</vt:lpstr>
      <vt:lpstr>PowerPoint 演示文稿</vt:lpstr>
      <vt:lpstr>PAST HISTORY</vt:lpstr>
      <vt:lpstr>PowerPoint 演示文稿</vt:lpstr>
      <vt:lpstr>GENERAL EXAMINATION</vt:lpstr>
      <vt:lpstr>VITALS</vt:lpstr>
      <vt:lpstr>SYSTEMIC EXAMINATION</vt:lpstr>
      <vt:lpstr>Investigations (15/02/21)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Provisional Diagnosis</vt:lpstr>
      <vt:lpstr>Treatment</vt:lpstr>
      <vt:lpstr>DAY 2 ( 16/02/21)</vt:lpstr>
      <vt:lpstr>Systemic Examination</vt:lpstr>
      <vt:lpstr>PowerPoint 演示文稿</vt:lpstr>
      <vt:lpstr>PowerPoint 演示文稿</vt:lpstr>
      <vt:lpstr>DAY 3 ( 17/02/21)</vt:lpstr>
      <vt:lpstr>Systemic Examination</vt:lpstr>
      <vt:lpstr>PowerPoint 演示文稿</vt:lpstr>
      <vt:lpstr>PowerPoint 演示文稿</vt:lpstr>
      <vt:lpstr>DAY 4 ( 18/02/21)</vt:lpstr>
      <vt:lpstr>Systemic Examination</vt:lpstr>
      <vt:lpstr>PowerPoint 演示文稿</vt:lpstr>
      <vt:lpstr>PowerPoint 演示文稿</vt:lpstr>
      <vt:lpstr>DAY 5 (19/02/21)</vt:lpstr>
      <vt:lpstr>Systemic Examination</vt:lpstr>
      <vt:lpstr>PowerPoint 演示文稿</vt:lpstr>
      <vt:lpstr>PowerPoint 演示文稿</vt:lpstr>
      <vt:lpstr>PowerPoint 演示文稿</vt:lpstr>
      <vt:lpstr>DAY 6 (20/02/21)</vt:lpstr>
      <vt:lpstr>Systemic Examination</vt:lpstr>
      <vt:lpstr>PowerPoint 演示文稿</vt:lpstr>
      <vt:lpstr>DAY 7 (21/02/21)</vt:lpstr>
      <vt:lpstr>CAUSE OF DEATH</vt:lpstr>
      <vt:lpstr>PowerPoint 演示文稿</vt:lpstr>
      <vt:lpstr>              THANK YOU</vt:lpstr>
      <vt:lpstr>   2 nd case 1. Cardiology</vt:lpstr>
      <vt:lpstr>MORTALITY MEET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CAUSE OF DEATH</vt:lpstr>
      <vt:lpstr>PowerPoint 演示文稿</vt:lpstr>
      <vt:lpstr>MORTALITY MEET</vt:lpstr>
      <vt:lpstr>PowerPoint 演示文稿</vt:lpstr>
      <vt:lpstr>PowerPoint 演示文稿</vt:lpstr>
      <vt:lpstr>PowerPoint 演示文稿</vt:lpstr>
      <vt:lpstr>On Examination</vt:lpstr>
      <vt:lpstr>ECG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Cause of Death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MORTALITY MEET</dc:title>
  <dc:creator>sreekeerthi challa</dc:creator>
  <cp:lastModifiedBy>admin</cp:lastModifiedBy>
  <cp:revision>82</cp:revision>
  <dcterms:created xsi:type="dcterms:W3CDTF">2021-03-17T13:48:00Z</dcterms:created>
  <dcterms:modified xsi:type="dcterms:W3CDTF">2022-03-29T10:39:23Z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639DDD12053E472E9D441A6F1878C0F5</vt:lpwstr>
  </property>
  <property fmtid="{D5CDD505-2E9C-101B-9397-08002B2CF9AE}" pid="3" name="KSOProductBuildVer">
    <vt:lpwstr>1033-11.2.0.11042</vt:lpwstr>
  </property>
</Properties>
</file>