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92" r:id="rId2"/>
    <p:sldId id="293" r:id="rId3"/>
    <p:sldId id="294" r:id="rId4"/>
    <p:sldId id="307" r:id="rId5"/>
    <p:sldId id="308" r:id="rId6"/>
    <p:sldId id="295" r:id="rId7"/>
    <p:sldId id="296" r:id="rId8"/>
    <p:sldId id="299" r:id="rId9"/>
    <p:sldId id="256" r:id="rId10"/>
    <p:sldId id="300" r:id="rId11"/>
    <p:sldId id="279" r:id="rId12"/>
    <p:sldId id="280" r:id="rId13"/>
    <p:sldId id="281" r:id="rId14"/>
    <p:sldId id="282" r:id="rId15"/>
    <p:sldId id="283" r:id="rId16"/>
    <p:sldId id="284" r:id="rId17"/>
    <p:sldId id="285" r:id="rId18"/>
    <p:sldId id="305" r:id="rId19"/>
    <p:sldId id="301" r:id="rId20"/>
    <p:sldId id="303" r:id="rId21"/>
    <p:sldId id="302" r:id="rId22"/>
    <p:sldId id="286" r:id="rId23"/>
    <p:sldId id="289" r:id="rId24"/>
    <p:sldId id="290" r:id="rId25"/>
    <p:sldId id="304" r:id="rId2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CF0933-EB3C-478D-A55F-D1C91D4ADEB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45BA919A-0125-44DD-9F83-4F37E7BA692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D72B1331-44C2-4B2E-B912-C1C012A03F65}"/>
              </a:ext>
            </a:extLst>
          </p:cNvPr>
          <p:cNvSpPr>
            <a:spLocks noGrp="1"/>
          </p:cNvSpPr>
          <p:nvPr>
            <p:ph type="dt" sz="half" idx="10"/>
          </p:nvPr>
        </p:nvSpPr>
        <p:spPr/>
        <p:txBody>
          <a:bodyPr/>
          <a:lstStyle/>
          <a:p>
            <a:fld id="{1D8BD707-D9CF-40AE-B4C6-C98DA3205C09}" type="datetimeFigureOut">
              <a:rPr lang="en-US" smtClean="0"/>
              <a:pPr/>
              <a:t>2/26/2021</a:t>
            </a:fld>
            <a:endParaRPr lang="en-US"/>
          </a:p>
        </p:txBody>
      </p:sp>
      <p:sp>
        <p:nvSpPr>
          <p:cNvPr id="5" name="Footer Placeholder 4">
            <a:extLst>
              <a:ext uri="{FF2B5EF4-FFF2-40B4-BE49-F238E27FC236}">
                <a16:creationId xmlns="" xmlns:a16="http://schemas.microsoft.com/office/drawing/2014/main" id="{245D9CD1-CD18-4CA5-BDD7-FFC7B6A28E8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8F10B483-9F32-4E33-9023-DC5A5A814588}"/>
              </a:ext>
            </a:extLst>
          </p:cNvPr>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 xmlns:p14="http://schemas.microsoft.com/office/powerpoint/2010/main" val="3569343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8A9564-ABEF-4ABB-ABFE-F7EC77A8E3F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E1BFB630-7FAE-4FB3-BDA9-9BB72205BF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33C0D407-C7AB-4A00-9366-8496FCB197EE}"/>
              </a:ext>
            </a:extLst>
          </p:cNvPr>
          <p:cNvSpPr>
            <a:spLocks noGrp="1"/>
          </p:cNvSpPr>
          <p:nvPr>
            <p:ph type="dt" sz="half" idx="10"/>
          </p:nvPr>
        </p:nvSpPr>
        <p:spPr/>
        <p:txBody>
          <a:bodyPr/>
          <a:lstStyle/>
          <a:p>
            <a:fld id="{1D8BD707-D9CF-40AE-B4C6-C98DA3205C09}" type="datetimeFigureOut">
              <a:rPr lang="en-US" smtClean="0"/>
              <a:pPr/>
              <a:t>2/26/2021</a:t>
            </a:fld>
            <a:endParaRPr lang="en-US"/>
          </a:p>
        </p:txBody>
      </p:sp>
      <p:sp>
        <p:nvSpPr>
          <p:cNvPr id="5" name="Footer Placeholder 4">
            <a:extLst>
              <a:ext uri="{FF2B5EF4-FFF2-40B4-BE49-F238E27FC236}">
                <a16:creationId xmlns="" xmlns:a16="http://schemas.microsoft.com/office/drawing/2014/main" id="{9F395419-B16E-4D60-A45A-F640889D996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B30987FD-C521-431D-9B33-9D3CD8859394}"/>
              </a:ext>
            </a:extLst>
          </p:cNvPr>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 xmlns:p14="http://schemas.microsoft.com/office/powerpoint/2010/main" val="33440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3F9DB0E-0CFE-42E1-A39A-8E685BC2DC8F}"/>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8144CB8A-CB5C-4746-B4B3-64A190F9291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83358445-128A-40E4-A22C-688E14A342F7}"/>
              </a:ext>
            </a:extLst>
          </p:cNvPr>
          <p:cNvSpPr>
            <a:spLocks noGrp="1"/>
          </p:cNvSpPr>
          <p:nvPr>
            <p:ph type="dt" sz="half" idx="10"/>
          </p:nvPr>
        </p:nvSpPr>
        <p:spPr/>
        <p:txBody>
          <a:bodyPr/>
          <a:lstStyle/>
          <a:p>
            <a:fld id="{1D8BD707-D9CF-40AE-B4C6-C98DA3205C09}" type="datetimeFigureOut">
              <a:rPr lang="en-US" smtClean="0"/>
              <a:pPr/>
              <a:t>2/26/2021</a:t>
            </a:fld>
            <a:endParaRPr lang="en-US"/>
          </a:p>
        </p:txBody>
      </p:sp>
      <p:sp>
        <p:nvSpPr>
          <p:cNvPr id="5" name="Footer Placeholder 4">
            <a:extLst>
              <a:ext uri="{FF2B5EF4-FFF2-40B4-BE49-F238E27FC236}">
                <a16:creationId xmlns="" xmlns:a16="http://schemas.microsoft.com/office/drawing/2014/main" id="{E1AD8985-5947-447A-8B95-8974530C1C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1BD7A3F1-B24E-485C-AC99-33F37C9606F1}"/>
              </a:ext>
            </a:extLst>
          </p:cNvPr>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 xmlns:p14="http://schemas.microsoft.com/office/powerpoint/2010/main" val="4129774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225039" y="461899"/>
            <a:ext cx="4693920" cy="696594"/>
          </a:xfrm>
          <a:prstGeom prst="rect">
            <a:avLst/>
          </a:prstGeom>
        </p:spPr>
        <p:txBody>
          <a:bodyPr wrap="square" lIns="0" tIns="0" rIns="0" bIns="0">
            <a:spAutoFit/>
          </a:bodyPr>
          <a:lstStyle>
            <a:lvl1pPr>
              <a:defRPr sz="4400" b="1" i="0">
                <a:solidFill>
                  <a:schemeClr val="tx1"/>
                </a:solidFill>
                <a:latin typeface="Carlito"/>
                <a:cs typeface="Carlito"/>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 xmlns:p14="http://schemas.microsoft.com/office/powerpoint/2010/main" val="404788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0CF881-02C2-4352-B736-87341D6C16D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7EBC7C09-62A1-469D-ABDF-3F3B71358A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B4194A41-08C6-4CE4-8F7D-E3C43ABAF7D5}"/>
              </a:ext>
            </a:extLst>
          </p:cNvPr>
          <p:cNvSpPr>
            <a:spLocks noGrp="1"/>
          </p:cNvSpPr>
          <p:nvPr>
            <p:ph type="dt" sz="half" idx="10"/>
          </p:nvPr>
        </p:nvSpPr>
        <p:spPr/>
        <p:txBody>
          <a:bodyPr/>
          <a:lstStyle/>
          <a:p>
            <a:fld id="{1D8BD707-D9CF-40AE-B4C6-C98DA3205C09}" type="datetimeFigureOut">
              <a:rPr lang="en-US" smtClean="0"/>
              <a:pPr/>
              <a:t>2/26/2021</a:t>
            </a:fld>
            <a:endParaRPr lang="en-US"/>
          </a:p>
        </p:txBody>
      </p:sp>
      <p:sp>
        <p:nvSpPr>
          <p:cNvPr id="5" name="Footer Placeholder 4">
            <a:extLst>
              <a:ext uri="{FF2B5EF4-FFF2-40B4-BE49-F238E27FC236}">
                <a16:creationId xmlns="" xmlns:a16="http://schemas.microsoft.com/office/drawing/2014/main" id="{05459071-4219-4859-9F00-AD1EB8821F8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2CD224E4-DC41-494E-89B8-E72F65AE44A5}"/>
              </a:ext>
            </a:extLst>
          </p:cNvPr>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 xmlns:p14="http://schemas.microsoft.com/office/powerpoint/2010/main" val="3826918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C9A45B-F919-402B-8FDB-B013639851A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35DDB39D-06D8-4DD1-BB71-3A8931B4919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9BFF986-41E6-493B-81CE-DFC43A188BE3}"/>
              </a:ext>
            </a:extLst>
          </p:cNvPr>
          <p:cNvSpPr>
            <a:spLocks noGrp="1"/>
          </p:cNvSpPr>
          <p:nvPr>
            <p:ph type="dt" sz="half" idx="10"/>
          </p:nvPr>
        </p:nvSpPr>
        <p:spPr/>
        <p:txBody>
          <a:bodyPr/>
          <a:lstStyle/>
          <a:p>
            <a:fld id="{1D8BD707-D9CF-40AE-B4C6-C98DA3205C09}" type="datetimeFigureOut">
              <a:rPr lang="en-US" smtClean="0"/>
              <a:pPr/>
              <a:t>2/26/2021</a:t>
            </a:fld>
            <a:endParaRPr lang="en-US"/>
          </a:p>
        </p:txBody>
      </p:sp>
      <p:sp>
        <p:nvSpPr>
          <p:cNvPr id="5" name="Footer Placeholder 4">
            <a:extLst>
              <a:ext uri="{FF2B5EF4-FFF2-40B4-BE49-F238E27FC236}">
                <a16:creationId xmlns="" xmlns:a16="http://schemas.microsoft.com/office/drawing/2014/main" id="{22A86F5A-F787-4CF3-81B1-67428E220E3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E2E6FD2E-0E9E-40A4-8083-4AC8F11F88FB}"/>
              </a:ext>
            </a:extLst>
          </p:cNvPr>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 xmlns:p14="http://schemas.microsoft.com/office/powerpoint/2010/main" val="358823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03D578-F257-4287-B67E-58897CF83E0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EAF84596-1270-4DFA-B35A-565206E3BED4}"/>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A021ABD9-1D1E-4E94-9F8C-39813780383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0DE24A1B-B829-406C-BA20-A113C687C65D}"/>
              </a:ext>
            </a:extLst>
          </p:cNvPr>
          <p:cNvSpPr>
            <a:spLocks noGrp="1"/>
          </p:cNvSpPr>
          <p:nvPr>
            <p:ph type="dt" sz="half" idx="10"/>
          </p:nvPr>
        </p:nvSpPr>
        <p:spPr/>
        <p:txBody>
          <a:bodyPr/>
          <a:lstStyle/>
          <a:p>
            <a:fld id="{1D8BD707-D9CF-40AE-B4C6-C98DA3205C09}" type="datetimeFigureOut">
              <a:rPr lang="en-US" smtClean="0"/>
              <a:pPr/>
              <a:t>2/26/2021</a:t>
            </a:fld>
            <a:endParaRPr lang="en-US"/>
          </a:p>
        </p:txBody>
      </p:sp>
      <p:sp>
        <p:nvSpPr>
          <p:cNvPr id="6" name="Footer Placeholder 5">
            <a:extLst>
              <a:ext uri="{FF2B5EF4-FFF2-40B4-BE49-F238E27FC236}">
                <a16:creationId xmlns="" xmlns:a16="http://schemas.microsoft.com/office/drawing/2014/main" id="{B9D4FB19-57AB-4E05-9A0E-6E263F487DE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4EEC2747-8F1C-4F62-B36E-BB31572C355F}"/>
              </a:ext>
            </a:extLst>
          </p:cNvPr>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 xmlns:p14="http://schemas.microsoft.com/office/powerpoint/2010/main" val="2638450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55250B-D48C-4645-B539-BF00FFAB3CD4}"/>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57B866FC-4EF7-4247-AC77-5A818E02D5B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D197A85-FC7F-44CD-AD10-C9F2FA287073}"/>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514BC56E-27E8-4B93-B701-B43A95068B9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DBC576E-3252-4378-B0CA-0BB8CB70DCC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CBCB5805-1BBE-45A2-A400-37720951CC89}"/>
              </a:ext>
            </a:extLst>
          </p:cNvPr>
          <p:cNvSpPr>
            <a:spLocks noGrp="1"/>
          </p:cNvSpPr>
          <p:nvPr>
            <p:ph type="dt" sz="half" idx="10"/>
          </p:nvPr>
        </p:nvSpPr>
        <p:spPr/>
        <p:txBody>
          <a:bodyPr/>
          <a:lstStyle/>
          <a:p>
            <a:fld id="{1D8BD707-D9CF-40AE-B4C6-C98DA3205C09}" type="datetimeFigureOut">
              <a:rPr lang="en-US" smtClean="0"/>
              <a:pPr/>
              <a:t>2/26/2021</a:t>
            </a:fld>
            <a:endParaRPr lang="en-US"/>
          </a:p>
        </p:txBody>
      </p:sp>
      <p:sp>
        <p:nvSpPr>
          <p:cNvPr id="8" name="Footer Placeholder 7">
            <a:extLst>
              <a:ext uri="{FF2B5EF4-FFF2-40B4-BE49-F238E27FC236}">
                <a16:creationId xmlns="" xmlns:a16="http://schemas.microsoft.com/office/drawing/2014/main" id="{98DFBADA-37F4-4159-AF41-8FFB2D9DEAA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20F715A0-1141-41D6-AA81-AEA04B6703A7}"/>
              </a:ext>
            </a:extLst>
          </p:cNvPr>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 xmlns:p14="http://schemas.microsoft.com/office/powerpoint/2010/main" val="3645391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E21B20-4AD5-4A83-9903-D3299B9E52E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42875A02-687F-4289-BDCB-4E41CEE09577}"/>
              </a:ext>
            </a:extLst>
          </p:cNvPr>
          <p:cNvSpPr>
            <a:spLocks noGrp="1"/>
          </p:cNvSpPr>
          <p:nvPr>
            <p:ph type="dt" sz="half" idx="10"/>
          </p:nvPr>
        </p:nvSpPr>
        <p:spPr/>
        <p:txBody>
          <a:bodyPr/>
          <a:lstStyle/>
          <a:p>
            <a:fld id="{1D8BD707-D9CF-40AE-B4C6-C98DA3205C09}" type="datetimeFigureOut">
              <a:rPr lang="en-US" smtClean="0"/>
              <a:pPr/>
              <a:t>2/26/2021</a:t>
            </a:fld>
            <a:endParaRPr lang="en-US"/>
          </a:p>
        </p:txBody>
      </p:sp>
      <p:sp>
        <p:nvSpPr>
          <p:cNvPr id="4" name="Footer Placeholder 3">
            <a:extLst>
              <a:ext uri="{FF2B5EF4-FFF2-40B4-BE49-F238E27FC236}">
                <a16:creationId xmlns="" xmlns:a16="http://schemas.microsoft.com/office/drawing/2014/main" id="{756BEDE0-0B2B-4A02-AC16-02FA540C1EF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8E14185D-6DBE-4379-9547-D718490EDC89}"/>
              </a:ext>
            </a:extLst>
          </p:cNvPr>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 xmlns:p14="http://schemas.microsoft.com/office/powerpoint/2010/main" val="2340823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F8FC3B4-6E23-435B-A265-7149E50BA379}"/>
              </a:ext>
            </a:extLst>
          </p:cNvPr>
          <p:cNvSpPr>
            <a:spLocks noGrp="1"/>
          </p:cNvSpPr>
          <p:nvPr>
            <p:ph type="dt" sz="half" idx="10"/>
          </p:nvPr>
        </p:nvSpPr>
        <p:spPr/>
        <p:txBody>
          <a:bodyPr/>
          <a:lstStyle/>
          <a:p>
            <a:fld id="{1D8BD707-D9CF-40AE-B4C6-C98DA3205C09}" type="datetimeFigureOut">
              <a:rPr lang="en-US" smtClean="0"/>
              <a:pPr/>
              <a:t>2/26/2021</a:t>
            </a:fld>
            <a:endParaRPr lang="en-US"/>
          </a:p>
        </p:txBody>
      </p:sp>
      <p:sp>
        <p:nvSpPr>
          <p:cNvPr id="3" name="Footer Placeholder 2">
            <a:extLst>
              <a:ext uri="{FF2B5EF4-FFF2-40B4-BE49-F238E27FC236}">
                <a16:creationId xmlns="" xmlns:a16="http://schemas.microsoft.com/office/drawing/2014/main" id="{1C2D5B5E-19E1-4A34-AA0F-F2717E415A5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A093B66C-93FD-4A10-B227-DBC2433F6AAD}"/>
              </a:ext>
            </a:extLst>
          </p:cNvPr>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 xmlns:p14="http://schemas.microsoft.com/office/powerpoint/2010/main" val="2914025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9EBDEA-8AC3-413C-909A-0698C02B554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66BA985C-8727-4796-A0FA-9D3C0349BB6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DB341C7D-12FA-4356-B993-6E7834459C5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 xmlns:a16="http://schemas.microsoft.com/office/drawing/2014/main" id="{FECC8A17-D722-4DDF-9BBD-B265F6CD8B21}"/>
              </a:ext>
            </a:extLst>
          </p:cNvPr>
          <p:cNvSpPr>
            <a:spLocks noGrp="1"/>
          </p:cNvSpPr>
          <p:nvPr>
            <p:ph type="dt" sz="half" idx="10"/>
          </p:nvPr>
        </p:nvSpPr>
        <p:spPr/>
        <p:txBody>
          <a:bodyPr/>
          <a:lstStyle/>
          <a:p>
            <a:fld id="{1D8BD707-D9CF-40AE-B4C6-C98DA3205C09}" type="datetimeFigureOut">
              <a:rPr lang="en-US" smtClean="0"/>
              <a:pPr/>
              <a:t>2/26/2021</a:t>
            </a:fld>
            <a:endParaRPr lang="en-US"/>
          </a:p>
        </p:txBody>
      </p:sp>
      <p:sp>
        <p:nvSpPr>
          <p:cNvPr id="6" name="Footer Placeholder 5">
            <a:extLst>
              <a:ext uri="{FF2B5EF4-FFF2-40B4-BE49-F238E27FC236}">
                <a16:creationId xmlns="" xmlns:a16="http://schemas.microsoft.com/office/drawing/2014/main" id="{1633C0AD-557C-4967-8A2A-A0E0063DDE7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474F36A8-453A-4E06-BE06-A4DFA7F44E59}"/>
              </a:ext>
            </a:extLst>
          </p:cNvPr>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 xmlns:p14="http://schemas.microsoft.com/office/powerpoint/2010/main" val="1733817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E2DA2F-0BE6-4866-ADAD-50121572E2D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E0E3B14F-EDB7-47F3-8F97-8D57BE62905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a:extLst>
              <a:ext uri="{FF2B5EF4-FFF2-40B4-BE49-F238E27FC236}">
                <a16:creationId xmlns="" xmlns:a16="http://schemas.microsoft.com/office/drawing/2014/main" id="{76EB7E43-411D-4941-B9DA-1D1CF0F2FA3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 xmlns:a16="http://schemas.microsoft.com/office/drawing/2014/main" id="{444203A5-8358-4FD4-90C9-128660CC86D3}"/>
              </a:ext>
            </a:extLst>
          </p:cNvPr>
          <p:cNvSpPr>
            <a:spLocks noGrp="1"/>
          </p:cNvSpPr>
          <p:nvPr>
            <p:ph type="dt" sz="half" idx="10"/>
          </p:nvPr>
        </p:nvSpPr>
        <p:spPr/>
        <p:txBody>
          <a:bodyPr/>
          <a:lstStyle/>
          <a:p>
            <a:fld id="{1D8BD707-D9CF-40AE-B4C6-C98DA3205C09}" type="datetimeFigureOut">
              <a:rPr lang="en-US" smtClean="0"/>
              <a:pPr/>
              <a:t>2/26/2021</a:t>
            </a:fld>
            <a:endParaRPr lang="en-US"/>
          </a:p>
        </p:txBody>
      </p:sp>
      <p:sp>
        <p:nvSpPr>
          <p:cNvPr id="6" name="Footer Placeholder 5">
            <a:extLst>
              <a:ext uri="{FF2B5EF4-FFF2-40B4-BE49-F238E27FC236}">
                <a16:creationId xmlns="" xmlns:a16="http://schemas.microsoft.com/office/drawing/2014/main" id="{CF990538-C1FE-4448-AAF5-F5C15085AFB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A4EEC357-9FB7-4F28-94F8-5A6722A14883}"/>
              </a:ext>
            </a:extLst>
          </p:cNvPr>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 xmlns:p14="http://schemas.microsoft.com/office/powerpoint/2010/main" val="4052960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2C87F627-90A3-4D42-9990-E9B7B90684B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336A5EB5-E850-4D1A-A3E0-CDCDDE8B771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1FF3CA56-FDEE-4ADA-B7D8-11629A78522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2/26/2021</a:t>
            </a:fld>
            <a:endParaRPr lang="en-US"/>
          </a:p>
        </p:txBody>
      </p:sp>
      <p:sp>
        <p:nvSpPr>
          <p:cNvPr id="5" name="Footer Placeholder 4">
            <a:extLst>
              <a:ext uri="{FF2B5EF4-FFF2-40B4-BE49-F238E27FC236}">
                <a16:creationId xmlns="" xmlns:a16="http://schemas.microsoft.com/office/drawing/2014/main" id="{13F8F0AE-090E-4908-B62B-2A2BCA4660B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B1D46A81-AFFD-472B-8093-4CAB211F338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IN" smtClean="0"/>
              <a:pPr/>
              <a:t>‹#›</a:t>
            </a:fld>
            <a:endParaRPr lang="en-IN"/>
          </a:p>
        </p:txBody>
      </p:sp>
    </p:spTree>
    <p:extLst>
      <p:ext uri="{BB962C8B-B14F-4D97-AF65-F5344CB8AC3E}">
        <p14:creationId xmlns="" xmlns:p14="http://schemas.microsoft.com/office/powerpoint/2010/main" val="416116105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4"/>
            <a:ext cx="6858000" cy="2387600"/>
          </a:xfrm>
        </p:spPr>
        <p:txBody>
          <a:bodyPr/>
          <a:lstStyle/>
          <a:p>
            <a:r>
              <a:rPr lang="en-US" dirty="0" smtClean="0"/>
              <a:t>Dr. </a:t>
            </a:r>
            <a:r>
              <a:rPr lang="en-US" dirty="0" err="1" smtClean="0"/>
              <a:t>Biju</a:t>
            </a:r>
            <a:r>
              <a:rPr lang="en-US" dirty="0" smtClean="0"/>
              <a:t> </a:t>
            </a:r>
            <a:r>
              <a:rPr lang="en-US" dirty="0" err="1" smtClean="0"/>
              <a:t>Ravindran</a:t>
            </a:r>
            <a:endParaRPr lang="en-IN" dirty="0"/>
          </a:p>
        </p:txBody>
      </p:sp>
      <p:sp>
        <p:nvSpPr>
          <p:cNvPr id="3" name="Subtitle 2"/>
          <p:cNvSpPr>
            <a:spLocks noGrp="1"/>
          </p:cNvSpPr>
          <p:nvPr>
            <p:ph type="subTitle" idx="1"/>
          </p:nvPr>
        </p:nvSpPr>
        <p:spPr/>
        <p:txBody>
          <a:bodyPr>
            <a:noAutofit/>
          </a:bodyPr>
          <a:lstStyle/>
          <a:p>
            <a:r>
              <a:rPr lang="en-US" sz="2800" b="1" dirty="0" smtClean="0"/>
              <a:t>Professor and HOD</a:t>
            </a:r>
          </a:p>
          <a:p>
            <a:r>
              <a:rPr lang="en-US" sz="2800" b="1" dirty="0" smtClean="0"/>
              <a:t>DEPT OF ORTHOPAEDICS</a:t>
            </a:r>
          </a:p>
          <a:p>
            <a:r>
              <a:rPr lang="en-US" sz="2800" b="1" dirty="0" smtClean="0"/>
              <a:t>NARAYANA MEDICAL COLLEGE</a:t>
            </a:r>
          </a:p>
          <a:p>
            <a:r>
              <a:rPr lang="en-US" sz="2800" b="1" dirty="0" smtClean="0"/>
              <a:t>NELLORE</a:t>
            </a:r>
            <a:endParaRPr lang="en-IN"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4"/>
          </p:nvPr>
        </p:nvSpPr>
        <p:spPr>
          <a:xfrm>
            <a:off x="357158" y="2071678"/>
            <a:ext cx="8429684" cy="2991588"/>
          </a:xfrm>
        </p:spPr>
        <p:txBody>
          <a:bodyPr/>
          <a:lstStyle/>
          <a:p>
            <a:pPr>
              <a:buNone/>
            </a:pPr>
            <a:r>
              <a:rPr lang="en-IN" sz="3600" dirty="0" smtClean="0"/>
              <a:t>  Professional competence is the habitual and judicious use of communication, knowledge, technical skills, clinical reasoning, emotions, values, and reflection in daily practice for the benefit of the individual and community being served.</a:t>
            </a:r>
            <a:endParaRPr lang="en-IN"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2044" y="778509"/>
            <a:ext cx="7421922" cy="567463"/>
          </a:xfrm>
          <a:prstGeom prst="rect">
            <a:avLst/>
          </a:prstGeom>
        </p:spPr>
        <p:txBody>
          <a:bodyPr vert="horz" wrap="square" lIns="0" tIns="13335" rIns="0" bIns="0" rtlCol="0">
            <a:spAutoFit/>
          </a:bodyPr>
          <a:lstStyle/>
          <a:p>
            <a:pPr marL="12700">
              <a:lnSpc>
                <a:spcPct val="100000"/>
              </a:lnSpc>
              <a:spcBef>
                <a:spcPts val="105"/>
              </a:spcBef>
            </a:pPr>
            <a:r>
              <a:rPr lang="en-IN" sz="3600" spc="-5" dirty="0" smtClean="0">
                <a:latin typeface="Trebuchet MS"/>
                <a:cs typeface="Trebuchet MS"/>
              </a:rPr>
              <a:t>The attributes </a:t>
            </a:r>
            <a:r>
              <a:rPr lang="en-IN" sz="3600" dirty="0" smtClean="0">
                <a:latin typeface="Trebuchet MS"/>
                <a:cs typeface="Trebuchet MS"/>
              </a:rPr>
              <a:t>of a  </a:t>
            </a:r>
            <a:r>
              <a:rPr lang="en-IN" sz="3600" spc="-5" dirty="0" smtClean="0">
                <a:latin typeface="Trebuchet MS"/>
                <a:cs typeface="Trebuchet MS"/>
              </a:rPr>
              <a:t>professional</a:t>
            </a:r>
            <a:endParaRPr dirty="0"/>
          </a:p>
        </p:txBody>
      </p:sp>
      <p:sp>
        <p:nvSpPr>
          <p:cNvPr id="4" name="object 4"/>
          <p:cNvSpPr/>
          <p:nvPr/>
        </p:nvSpPr>
        <p:spPr>
          <a:xfrm>
            <a:off x="3082822" y="3307715"/>
            <a:ext cx="4918202" cy="2877515"/>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4510278" y="3856735"/>
            <a:ext cx="1134745" cy="239395"/>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284B6A"/>
                </a:solidFill>
                <a:latin typeface="Verdana"/>
                <a:cs typeface="Verdana"/>
              </a:rPr>
              <a:t>K</a:t>
            </a:r>
            <a:r>
              <a:rPr sz="1400" b="1" spc="-10" dirty="0">
                <a:solidFill>
                  <a:srgbClr val="284B6A"/>
                </a:solidFill>
                <a:latin typeface="Verdana"/>
                <a:cs typeface="Verdana"/>
              </a:rPr>
              <a:t>n</a:t>
            </a:r>
            <a:r>
              <a:rPr sz="1400" b="1" spc="-5" dirty="0">
                <a:solidFill>
                  <a:srgbClr val="284B6A"/>
                </a:solidFill>
                <a:latin typeface="Verdana"/>
                <a:cs typeface="Verdana"/>
              </a:rPr>
              <a:t>o</a:t>
            </a:r>
            <a:r>
              <a:rPr sz="1400" b="1" dirty="0">
                <a:solidFill>
                  <a:srgbClr val="284B6A"/>
                </a:solidFill>
                <a:latin typeface="Verdana"/>
                <a:cs typeface="Verdana"/>
              </a:rPr>
              <a:t>wl</a:t>
            </a:r>
            <a:r>
              <a:rPr sz="1400" b="1" spc="5" dirty="0">
                <a:solidFill>
                  <a:srgbClr val="284B6A"/>
                </a:solidFill>
                <a:latin typeface="Verdana"/>
                <a:cs typeface="Verdana"/>
              </a:rPr>
              <a:t>e</a:t>
            </a:r>
            <a:r>
              <a:rPr sz="1400" b="1" spc="-5" dirty="0">
                <a:solidFill>
                  <a:srgbClr val="284B6A"/>
                </a:solidFill>
                <a:latin typeface="Verdana"/>
                <a:cs typeface="Verdana"/>
              </a:rPr>
              <a:t>d</a:t>
            </a:r>
            <a:r>
              <a:rPr sz="1400" b="1" dirty="0">
                <a:solidFill>
                  <a:srgbClr val="284B6A"/>
                </a:solidFill>
                <a:latin typeface="Verdana"/>
                <a:cs typeface="Verdana"/>
              </a:rPr>
              <a:t>ge</a:t>
            </a:r>
            <a:endParaRPr sz="1400">
              <a:latin typeface="Verdana"/>
              <a:cs typeface="Verdana"/>
            </a:endParaRPr>
          </a:p>
        </p:txBody>
      </p:sp>
      <p:sp>
        <p:nvSpPr>
          <p:cNvPr id="6" name="object 6"/>
          <p:cNvSpPr txBox="1"/>
          <p:nvPr/>
        </p:nvSpPr>
        <p:spPr>
          <a:xfrm>
            <a:off x="5283453" y="4129785"/>
            <a:ext cx="1423670"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284B6A"/>
                </a:solidFill>
                <a:latin typeface="Verdana"/>
                <a:cs typeface="Verdana"/>
              </a:rPr>
              <a:t>Competency</a:t>
            </a:r>
            <a:endParaRPr sz="1600">
              <a:latin typeface="Verdana"/>
              <a:cs typeface="Verdana"/>
            </a:endParaRPr>
          </a:p>
        </p:txBody>
      </p:sp>
      <p:sp>
        <p:nvSpPr>
          <p:cNvPr id="7" name="object 7"/>
          <p:cNvSpPr txBox="1"/>
          <p:nvPr/>
        </p:nvSpPr>
        <p:spPr>
          <a:xfrm>
            <a:off x="5593207" y="4877561"/>
            <a:ext cx="458470" cy="223520"/>
          </a:xfrm>
          <a:prstGeom prst="rect">
            <a:avLst/>
          </a:prstGeom>
        </p:spPr>
        <p:txBody>
          <a:bodyPr vert="horz" wrap="square" lIns="0" tIns="12065" rIns="0" bIns="0" rtlCol="0">
            <a:spAutoFit/>
          </a:bodyPr>
          <a:lstStyle/>
          <a:p>
            <a:pPr marL="12700">
              <a:lnSpc>
                <a:spcPct val="100000"/>
              </a:lnSpc>
              <a:spcBef>
                <a:spcPts val="95"/>
              </a:spcBef>
            </a:pPr>
            <a:r>
              <a:rPr sz="1300" b="1" spc="-10" dirty="0">
                <a:solidFill>
                  <a:srgbClr val="284B6A"/>
                </a:solidFill>
                <a:latin typeface="Verdana"/>
                <a:cs typeface="Verdana"/>
              </a:rPr>
              <a:t>S</a:t>
            </a:r>
            <a:r>
              <a:rPr sz="1300" b="1" dirty="0">
                <a:solidFill>
                  <a:srgbClr val="284B6A"/>
                </a:solidFill>
                <a:latin typeface="Verdana"/>
                <a:cs typeface="Verdana"/>
              </a:rPr>
              <a:t>e</a:t>
            </a:r>
            <a:r>
              <a:rPr sz="1300" b="1" spc="-5" dirty="0">
                <a:solidFill>
                  <a:srgbClr val="284B6A"/>
                </a:solidFill>
                <a:latin typeface="Verdana"/>
                <a:cs typeface="Verdana"/>
              </a:rPr>
              <a:t>l</a:t>
            </a:r>
            <a:r>
              <a:rPr sz="1300" b="1" dirty="0">
                <a:solidFill>
                  <a:srgbClr val="284B6A"/>
                </a:solidFill>
                <a:latin typeface="Verdana"/>
                <a:cs typeface="Verdana"/>
              </a:rPr>
              <a:t>f</a:t>
            </a:r>
            <a:r>
              <a:rPr sz="1300" b="1" spc="-5" dirty="0">
                <a:solidFill>
                  <a:srgbClr val="284B6A"/>
                </a:solidFill>
                <a:latin typeface="Verdana"/>
                <a:cs typeface="Verdana"/>
              </a:rPr>
              <a:t>-</a:t>
            </a:r>
            <a:endParaRPr sz="1300">
              <a:latin typeface="Verdana"/>
              <a:cs typeface="Verdana"/>
            </a:endParaRPr>
          </a:p>
        </p:txBody>
      </p:sp>
      <p:sp>
        <p:nvSpPr>
          <p:cNvPr id="8" name="object 8"/>
          <p:cNvSpPr txBox="1"/>
          <p:nvPr/>
        </p:nvSpPr>
        <p:spPr>
          <a:xfrm>
            <a:off x="5593207" y="5472176"/>
            <a:ext cx="1022985" cy="223520"/>
          </a:xfrm>
          <a:prstGeom prst="rect">
            <a:avLst/>
          </a:prstGeom>
        </p:spPr>
        <p:txBody>
          <a:bodyPr vert="horz" wrap="square" lIns="0" tIns="12065" rIns="0" bIns="0" rtlCol="0">
            <a:spAutoFit/>
          </a:bodyPr>
          <a:lstStyle/>
          <a:p>
            <a:pPr marL="12700">
              <a:lnSpc>
                <a:spcPct val="100000"/>
              </a:lnSpc>
              <a:spcBef>
                <a:spcPts val="95"/>
              </a:spcBef>
            </a:pPr>
            <a:r>
              <a:rPr sz="1300" b="1" spc="-10" dirty="0">
                <a:solidFill>
                  <a:srgbClr val="284B6A"/>
                </a:solidFill>
                <a:latin typeface="Verdana"/>
                <a:cs typeface="Verdana"/>
              </a:rPr>
              <a:t>Regulation</a:t>
            </a:r>
            <a:endParaRPr sz="1300">
              <a:latin typeface="Verdana"/>
              <a:cs typeface="Verdana"/>
            </a:endParaRPr>
          </a:p>
        </p:txBody>
      </p:sp>
      <p:sp>
        <p:nvSpPr>
          <p:cNvPr id="9" name="object 9"/>
          <p:cNvSpPr txBox="1"/>
          <p:nvPr/>
        </p:nvSpPr>
        <p:spPr>
          <a:xfrm>
            <a:off x="6648957" y="3842384"/>
            <a:ext cx="956944"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284B6A"/>
                </a:solidFill>
                <a:latin typeface="Verdana"/>
                <a:cs typeface="Verdana"/>
              </a:rPr>
              <a:t>Honesty</a:t>
            </a:r>
            <a:endParaRPr sz="1600">
              <a:latin typeface="Verdana"/>
              <a:cs typeface="Verdana"/>
            </a:endParaRPr>
          </a:p>
        </p:txBody>
      </p:sp>
      <p:sp>
        <p:nvSpPr>
          <p:cNvPr id="10" name="object 10"/>
          <p:cNvSpPr txBox="1"/>
          <p:nvPr/>
        </p:nvSpPr>
        <p:spPr>
          <a:xfrm>
            <a:off x="6714235" y="4914138"/>
            <a:ext cx="763270"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284B6A"/>
                </a:solidFill>
                <a:latin typeface="Verdana"/>
                <a:cs typeface="Verdana"/>
              </a:rPr>
              <a:t>I</a:t>
            </a:r>
            <a:r>
              <a:rPr sz="1600" b="1" dirty="0">
                <a:solidFill>
                  <a:srgbClr val="284B6A"/>
                </a:solidFill>
                <a:latin typeface="Verdana"/>
                <a:cs typeface="Verdana"/>
              </a:rPr>
              <a:t>m</a:t>
            </a:r>
            <a:r>
              <a:rPr sz="1600" b="1" spc="-5" dirty="0">
                <a:solidFill>
                  <a:srgbClr val="284B6A"/>
                </a:solidFill>
                <a:latin typeface="Verdana"/>
                <a:cs typeface="Verdana"/>
              </a:rPr>
              <a:t>age</a:t>
            </a:r>
            <a:endParaRPr sz="1600">
              <a:latin typeface="Verdana"/>
              <a:cs typeface="Verdana"/>
            </a:endParaRPr>
          </a:p>
        </p:txBody>
      </p:sp>
      <p:sp>
        <p:nvSpPr>
          <p:cNvPr id="11" name="object 11"/>
          <p:cNvSpPr txBox="1"/>
          <p:nvPr/>
        </p:nvSpPr>
        <p:spPr>
          <a:xfrm>
            <a:off x="3414776" y="4139310"/>
            <a:ext cx="1230630" cy="254000"/>
          </a:xfrm>
          <a:prstGeom prst="rect">
            <a:avLst/>
          </a:prstGeom>
        </p:spPr>
        <p:txBody>
          <a:bodyPr vert="horz" wrap="square" lIns="0" tIns="12700" rIns="0" bIns="0" rtlCol="0">
            <a:spAutoFit/>
          </a:bodyPr>
          <a:lstStyle/>
          <a:p>
            <a:pPr marL="12700">
              <a:lnSpc>
                <a:spcPct val="100000"/>
              </a:lnSpc>
              <a:spcBef>
                <a:spcPts val="100"/>
              </a:spcBef>
            </a:pPr>
            <a:r>
              <a:rPr sz="1500" b="1" spc="-5" dirty="0">
                <a:solidFill>
                  <a:srgbClr val="284B6A"/>
                </a:solidFill>
                <a:latin typeface="Verdana"/>
                <a:cs typeface="Verdana"/>
              </a:rPr>
              <a:t>Specialized</a:t>
            </a:r>
            <a:endParaRPr sz="1500">
              <a:latin typeface="Verdana"/>
              <a:cs typeface="Verdana"/>
            </a:endParaRPr>
          </a:p>
        </p:txBody>
      </p:sp>
      <p:sp>
        <p:nvSpPr>
          <p:cNvPr id="12" name="object 12"/>
          <p:cNvSpPr txBox="1"/>
          <p:nvPr/>
        </p:nvSpPr>
        <p:spPr>
          <a:xfrm>
            <a:off x="3508375" y="4836773"/>
            <a:ext cx="2077720" cy="540385"/>
          </a:xfrm>
          <a:prstGeom prst="rect">
            <a:avLst/>
          </a:prstGeom>
        </p:spPr>
        <p:txBody>
          <a:bodyPr vert="horz" wrap="square" lIns="0" tIns="52705" rIns="0" bIns="0" rtlCol="0">
            <a:spAutoFit/>
          </a:bodyPr>
          <a:lstStyle/>
          <a:p>
            <a:pPr marL="12700">
              <a:lnSpc>
                <a:spcPct val="100000"/>
              </a:lnSpc>
              <a:spcBef>
                <a:spcPts val="415"/>
              </a:spcBef>
            </a:pPr>
            <a:r>
              <a:rPr sz="1600" b="1" spc="-5" dirty="0">
                <a:solidFill>
                  <a:srgbClr val="284B6A"/>
                </a:solidFill>
                <a:latin typeface="Verdana"/>
                <a:cs typeface="Verdana"/>
              </a:rPr>
              <a:t>Integrity</a:t>
            </a:r>
            <a:endParaRPr sz="1600">
              <a:latin typeface="Verdana"/>
              <a:cs typeface="Verdana"/>
            </a:endParaRPr>
          </a:p>
          <a:p>
            <a:pPr marL="742950">
              <a:lnSpc>
                <a:spcPct val="100000"/>
              </a:lnSpc>
              <a:spcBef>
                <a:spcPts val="254"/>
              </a:spcBef>
            </a:pPr>
            <a:r>
              <a:rPr sz="1300" b="1" spc="-5" dirty="0">
                <a:solidFill>
                  <a:srgbClr val="284B6A"/>
                </a:solidFill>
                <a:latin typeface="Verdana"/>
                <a:cs typeface="Verdana"/>
              </a:rPr>
              <a:t>Accountability</a:t>
            </a:r>
            <a:endParaRPr sz="1300">
              <a:latin typeface="Verdana"/>
              <a:cs typeface="Verdan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2044" y="778509"/>
            <a:ext cx="7256780" cy="696595"/>
          </a:xfrm>
          <a:prstGeom prst="rect">
            <a:avLst/>
          </a:prstGeom>
        </p:spPr>
        <p:txBody>
          <a:bodyPr vert="horz" wrap="square" lIns="0" tIns="13335" rIns="0" bIns="0" rtlCol="0">
            <a:spAutoFit/>
          </a:bodyPr>
          <a:lstStyle/>
          <a:p>
            <a:pPr marL="12700">
              <a:lnSpc>
                <a:spcPct val="100000"/>
              </a:lnSpc>
              <a:spcBef>
                <a:spcPts val="105"/>
              </a:spcBef>
            </a:pPr>
            <a:r>
              <a:rPr dirty="0"/>
              <a:t>Attributes of</a:t>
            </a:r>
            <a:r>
              <a:rPr spc="-120" dirty="0"/>
              <a:t> </a:t>
            </a:r>
            <a:r>
              <a:rPr dirty="0"/>
              <a:t>Professionalism</a:t>
            </a:r>
          </a:p>
        </p:txBody>
      </p:sp>
      <p:sp>
        <p:nvSpPr>
          <p:cNvPr id="3" name="object 3"/>
          <p:cNvSpPr txBox="1"/>
          <p:nvPr/>
        </p:nvSpPr>
        <p:spPr>
          <a:xfrm>
            <a:off x="764540" y="1770100"/>
            <a:ext cx="4519295" cy="4269105"/>
          </a:xfrm>
          <a:prstGeom prst="rect">
            <a:avLst/>
          </a:prstGeom>
        </p:spPr>
        <p:txBody>
          <a:bodyPr vert="horz" wrap="square" lIns="0" tIns="231775" rIns="0" bIns="0" rtlCol="0">
            <a:spAutoFit/>
          </a:bodyPr>
          <a:lstStyle/>
          <a:p>
            <a:pPr marL="355600" indent="-343535">
              <a:lnSpc>
                <a:spcPct val="100000"/>
              </a:lnSpc>
              <a:spcBef>
                <a:spcPts val="1825"/>
              </a:spcBef>
              <a:buChar char="•"/>
              <a:tabLst>
                <a:tab pos="356235" algn="l"/>
              </a:tabLst>
            </a:pPr>
            <a:r>
              <a:rPr sz="3200" dirty="0">
                <a:latin typeface="Trebuchet MS"/>
                <a:cs typeface="Trebuchet MS"/>
              </a:rPr>
              <a:t>Specialized</a:t>
            </a:r>
            <a:r>
              <a:rPr sz="3200" spc="-30" dirty="0">
                <a:latin typeface="Trebuchet MS"/>
                <a:cs typeface="Trebuchet MS"/>
              </a:rPr>
              <a:t> </a:t>
            </a:r>
            <a:r>
              <a:rPr sz="3200" spc="-5" dirty="0">
                <a:latin typeface="Trebuchet MS"/>
                <a:cs typeface="Trebuchet MS"/>
              </a:rPr>
              <a:t>Knowledge</a:t>
            </a:r>
            <a:endParaRPr sz="3200">
              <a:latin typeface="Trebuchet MS"/>
              <a:cs typeface="Trebuchet MS"/>
            </a:endParaRPr>
          </a:p>
          <a:p>
            <a:pPr marL="355600" indent="-343535">
              <a:lnSpc>
                <a:spcPct val="100000"/>
              </a:lnSpc>
              <a:spcBef>
                <a:spcPts val="1730"/>
              </a:spcBef>
              <a:buChar char="•"/>
              <a:tabLst>
                <a:tab pos="356235" algn="l"/>
              </a:tabLst>
            </a:pPr>
            <a:r>
              <a:rPr sz="3200" spc="-5" dirty="0">
                <a:latin typeface="Trebuchet MS"/>
                <a:cs typeface="Trebuchet MS"/>
              </a:rPr>
              <a:t>Competency</a:t>
            </a:r>
            <a:endParaRPr sz="3200">
              <a:latin typeface="Trebuchet MS"/>
              <a:cs typeface="Trebuchet MS"/>
            </a:endParaRPr>
          </a:p>
          <a:p>
            <a:pPr marL="355600" indent="-343535">
              <a:lnSpc>
                <a:spcPct val="100000"/>
              </a:lnSpc>
              <a:spcBef>
                <a:spcPts val="1730"/>
              </a:spcBef>
              <a:buChar char="•"/>
              <a:tabLst>
                <a:tab pos="356235" algn="l"/>
              </a:tabLst>
            </a:pPr>
            <a:r>
              <a:rPr sz="3200" spc="-5" dirty="0">
                <a:latin typeface="Trebuchet MS"/>
                <a:cs typeface="Trebuchet MS"/>
              </a:rPr>
              <a:t>Honesty and</a:t>
            </a:r>
            <a:r>
              <a:rPr sz="3200" spc="-25" dirty="0">
                <a:latin typeface="Trebuchet MS"/>
                <a:cs typeface="Trebuchet MS"/>
              </a:rPr>
              <a:t> </a:t>
            </a:r>
            <a:r>
              <a:rPr sz="3200" spc="-5" dirty="0">
                <a:latin typeface="Trebuchet MS"/>
                <a:cs typeface="Trebuchet MS"/>
              </a:rPr>
              <a:t>Integrity</a:t>
            </a:r>
            <a:endParaRPr sz="3200">
              <a:latin typeface="Trebuchet MS"/>
              <a:cs typeface="Trebuchet MS"/>
            </a:endParaRPr>
          </a:p>
          <a:p>
            <a:pPr marL="355600" indent="-343535">
              <a:lnSpc>
                <a:spcPct val="100000"/>
              </a:lnSpc>
              <a:spcBef>
                <a:spcPts val="1725"/>
              </a:spcBef>
              <a:buChar char="•"/>
              <a:tabLst>
                <a:tab pos="356235" algn="l"/>
              </a:tabLst>
            </a:pPr>
            <a:r>
              <a:rPr sz="3200" dirty="0">
                <a:latin typeface="Trebuchet MS"/>
                <a:cs typeface="Trebuchet MS"/>
              </a:rPr>
              <a:t>Accountability</a:t>
            </a:r>
            <a:endParaRPr sz="3200">
              <a:latin typeface="Trebuchet MS"/>
              <a:cs typeface="Trebuchet MS"/>
            </a:endParaRPr>
          </a:p>
          <a:p>
            <a:pPr marL="355600" indent="-343535">
              <a:lnSpc>
                <a:spcPct val="100000"/>
              </a:lnSpc>
              <a:spcBef>
                <a:spcPts val="1735"/>
              </a:spcBef>
              <a:buChar char="•"/>
              <a:tabLst>
                <a:tab pos="356235" algn="l"/>
              </a:tabLst>
            </a:pPr>
            <a:r>
              <a:rPr sz="3200" spc="-5" dirty="0">
                <a:latin typeface="Trebuchet MS"/>
                <a:cs typeface="Trebuchet MS"/>
              </a:rPr>
              <a:t>Self-Regulation</a:t>
            </a:r>
            <a:endParaRPr sz="3200">
              <a:latin typeface="Trebuchet MS"/>
              <a:cs typeface="Trebuchet MS"/>
            </a:endParaRPr>
          </a:p>
          <a:p>
            <a:pPr marL="355600" indent="-343535">
              <a:lnSpc>
                <a:spcPct val="100000"/>
              </a:lnSpc>
              <a:spcBef>
                <a:spcPts val="1725"/>
              </a:spcBef>
              <a:buChar char="•"/>
              <a:tabLst>
                <a:tab pos="356235" algn="l"/>
              </a:tabLst>
            </a:pPr>
            <a:r>
              <a:rPr sz="3200" spc="-5" dirty="0">
                <a:latin typeface="Trebuchet MS"/>
                <a:cs typeface="Trebuchet MS"/>
              </a:rPr>
              <a:t>Image</a:t>
            </a:r>
            <a:endParaRPr sz="3200">
              <a:latin typeface="Trebuchet MS"/>
              <a:cs typeface="Trebuchet MS"/>
            </a:endParaRPr>
          </a:p>
        </p:txBody>
      </p:sp>
      <p:sp>
        <p:nvSpPr>
          <p:cNvPr id="5" name="object 5"/>
          <p:cNvSpPr/>
          <p:nvPr/>
        </p:nvSpPr>
        <p:spPr>
          <a:xfrm>
            <a:off x="4495800" y="3643314"/>
            <a:ext cx="4219604" cy="309428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18674" y="778509"/>
            <a:ext cx="5725160" cy="521297"/>
          </a:xfrm>
          <a:prstGeom prst="rect">
            <a:avLst/>
          </a:prstGeom>
        </p:spPr>
        <p:txBody>
          <a:bodyPr vert="horz" wrap="square" lIns="0" tIns="13335" rIns="0" bIns="0" rtlCol="0">
            <a:spAutoFit/>
          </a:bodyPr>
          <a:lstStyle/>
          <a:p>
            <a:pPr marL="12700">
              <a:lnSpc>
                <a:spcPct val="100000"/>
              </a:lnSpc>
              <a:spcBef>
                <a:spcPts val="105"/>
              </a:spcBef>
            </a:pPr>
            <a:r>
              <a:rPr lang="en-US" dirty="0" smtClean="0"/>
              <a:t>   </a:t>
            </a:r>
            <a:r>
              <a:rPr smtClean="0"/>
              <a:t>Specialized</a:t>
            </a:r>
            <a:r>
              <a:rPr spc="-105" smtClean="0"/>
              <a:t> </a:t>
            </a:r>
            <a:r>
              <a:rPr dirty="0"/>
              <a:t>Knowledge</a:t>
            </a:r>
          </a:p>
        </p:txBody>
      </p:sp>
      <p:sp>
        <p:nvSpPr>
          <p:cNvPr id="3" name="object 3"/>
          <p:cNvSpPr txBox="1"/>
          <p:nvPr/>
        </p:nvSpPr>
        <p:spPr>
          <a:xfrm>
            <a:off x="764540" y="1867636"/>
            <a:ext cx="7077075" cy="2577629"/>
          </a:xfrm>
          <a:prstGeom prst="rect">
            <a:avLst/>
          </a:prstGeom>
        </p:spPr>
        <p:txBody>
          <a:bodyPr vert="horz" wrap="square" lIns="0" tIns="12700" rIns="0" bIns="0" rtlCol="0">
            <a:spAutoFit/>
          </a:bodyPr>
          <a:lstStyle/>
          <a:p>
            <a:pPr marL="12700" marR="5080">
              <a:lnSpc>
                <a:spcPct val="125000"/>
              </a:lnSpc>
              <a:spcBef>
                <a:spcPts val="100"/>
              </a:spcBef>
            </a:pPr>
            <a:r>
              <a:rPr sz="3200" b="1" dirty="0">
                <a:latin typeface="Trebuchet MS"/>
                <a:cs typeface="Trebuchet MS"/>
              </a:rPr>
              <a:t>Professionals </a:t>
            </a:r>
            <a:r>
              <a:rPr sz="3200" b="1" spc="-5" dirty="0">
                <a:latin typeface="Trebuchet MS"/>
                <a:cs typeface="Trebuchet MS"/>
              </a:rPr>
              <a:t>make </a:t>
            </a:r>
            <a:r>
              <a:rPr sz="3200" b="1" dirty="0">
                <a:latin typeface="Trebuchet MS"/>
                <a:cs typeface="Trebuchet MS"/>
              </a:rPr>
              <a:t>a </a:t>
            </a:r>
            <a:r>
              <a:rPr sz="3200" b="1" spc="-5" dirty="0">
                <a:latin typeface="Trebuchet MS"/>
                <a:cs typeface="Trebuchet MS"/>
              </a:rPr>
              <a:t>deep </a:t>
            </a:r>
            <a:r>
              <a:rPr sz="3200" b="1" dirty="0">
                <a:latin typeface="Trebuchet MS"/>
                <a:cs typeface="Trebuchet MS"/>
              </a:rPr>
              <a:t>personal  commitment </a:t>
            </a:r>
            <a:r>
              <a:rPr sz="3200" b="1" spc="-5" dirty="0">
                <a:latin typeface="Trebuchet MS"/>
                <a:cs typeface="Trebuchet MS"/>
              </a:rPr>
              <a:t>to </a:t>
            </a:r>
            <a:r>
              <a:rPr sz="3200" b="1" dirty="0">
                <a:latin typeface="Trebuchet MS"/>
                <a:cs typeface="Trebuchet MS"/>
              </a:rPr>
              <a:t>develop and </a:t>
            </a:r>
            <a:r>
              <a:rPr sz="3200" b="1" spc="-5" dirty="0">
                <a:latin typeface="Trebuchet MS"/>
                <a:cs typeface="Trebuchet MS"/>
              </a:rPr>
              <a:t>improve  their</a:t>
            </a:r>
            <a:r>
              <a:rPr sz="3200" b="1" dirty="0">
                <a:latin typeface="Trebuchet MS"/>
                <a:cs typeface="Trebuchet MS"/>
              </a:rPr>
              <a:t> skills</a:t>
            </a:r>
            <a:r>
              <a:rPr sz="3200" b="1" dirty="0">
                <a:solidFill>
                  <a:srgbClr val="284B6A"/>
                </a:solidFill>
                <a:latin typeface="Trebuchet MS"/>
                <a:cs typeface="Trebuchet MS"/>
              </a:rPr>
              <a:t>.</a:t>
            </a:r>
            <a:endParaRPr sz="3200">
              <a:latin typeface="Trebuchet MS"/>
              <a:cs typeface="Trebuchet MS"/>
            </a:endParaRPr>
          </a:p>
          <a:p>
            <a:pPr marL="355600" marR="872490" indent="-343535">
              <a:lnSpc>
                <a:spcPct val="125099"/>
              </a:lnSpc>
              <a:spcBef>
                <a:spcPts val="765"/>
              </a:spcBef>
              <a:tabLst>
                <a:tab pos="356235" algn="l"/>
              </a:tabLst>
            </a:pPr>
            <a:endParaRPr sz="3200">
              <a:latin typeface="Trebuchet MS"/>
              <a:cs typeface="Trebuchet MS"/>
            </a:endParaRPr>
          </a:p>
        </p:txBody>
      </p:sp>
      <p:sp>
        <p:nvSpPr>
          <p:cNvPr id="4" name="object 4"/>
          <p:cNvSpPr/>
          <p:nvPr/>
        </p:nvSpPr>
        <p:spPr>
          <a:xfrm>
            <a:off x="1285852" y="4071942"/>
            <a:ext cx="6286544" cy="254831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72684" y="778509"/>
            <a:ext cx="3128010" cy="696595"/>
          </a:xfrm>
          <a:prstGeom prst="rect">
            <a:avLst/>
          </a:prstGeom>
        </p:spPr>
        <p:txBody>
          <a:bodyPr vert="horz" wrap="square" lIns="0" tIns="13335" rIns="0" bIns="0" rtlCol="0">
            <a:spAutoFit/>
          </a:bodyPr>
          <a:lstStyle/>
          <a:p>
            <a:pPr marL="12700">
              <a:lnSpc>
                <a:spcPct val="100000"/>
              </a:lnSpc>
              <a:spcBef>
                <a:spcPts val="105"/>
              </a:spcBef>
            </a:pPr>
            <a:r>
              <a:rPr spc="-5" dirty="0"/>
              <a:t>Competency</a:t>
            </a:r>
          </a:p>
        </p:txBody>
      </p:sp>
      <p:sp>
        <p:nvSpPr>
          <p:cNvPr id="3" name="object 3"/>
          <p:cNvSpPr txBox="1"/>
          <p:nvPr/>
        </p:nvSpPr>
        <p:spPr>
          <a:xfrm>
            <a:off x="764540" y="2107580"/>
            <a:ext cx="7341870" cy="3464560"/>
          </a:xfrm>
          <a:prstGeom prst="rect">
            <a:avLst/>
          </a:prstGeom>
        </p:spPr>
        <p:txBody>
          <a:bodyPr vert="horz" wrap="square" lIns="0" tIns="231775" rIns="0" bIns="0" rtlCol="0">
            <a:spAutoFit/>
          </a:bodyPr>
          <a:lstStyle/>
          <a:p>
            <a:pPr marL="355600" indent="-343535">
              <a:lnSpc>
                <a:spcPct val="100000"/>
              </a:lnSpc>
              <a:spcBef>
                <a:spcPts val="1825"/>
              </a:spcBef>
              <a:buChar char="•"/>
              <a:tabLst>
                <a:tab pos="356235" algn="l"/>
              </a:tabLst>
            </a:pPr>
            <a:r>
              <a:rPr sz="3200" dirty="0">
                <a:latin typeface="Trebuchet MS"/>
                <a:cs typeface="Trebuchet MS"/>
              </a:rPr>
              <a:t>Professionals get </a:t>
            </a:r>
            <a:r>
              <a:rPr sz="3200" spc="-5" dirty="0">
                <a:latin typeface="Trebuchet MS"/>
                <a:cs typeface="Trebuchet MS"/>
              </a:rPr>
              <a:t>the </a:t>
            </a:r>
            <a:r>
              <a:rPr sz="3200" dirty="0">
                <a:latin typeface="Trebuchet MS"/>
                <a:cs typeface="Trebuchet MS"/>
              </a:rPr>
              <a:t>job</a:t>
            </a:r>
            <a:r>
              <a:rPr sz="3200" spc="-15" dirty="0">
                <a:latin typeface="Trebuchet MS"/>
                <a:cs typeface="Trebuchet MS"/>
              </a:rPr>
              <a:t> </a:t>
            </a:r>
            <a:r>
              <a:rPr sz="3200" spc="-5" dirty="0">
                <a:latin typeface="Trebuchet MS"/>
                <a:cs typeface="Trebuchet MS"/>
              </a:rPr>
              <a:t>done.</a:t>
            </a:r>
            <a:endParaRPr sz="3200">
              <a:latin typeface="Trebuchet MS"/>
              <a:cs typeface="Trebuchet MS"/>
            </a:endParaRPr>
          </a:p>
          <a:p>
            <a:pPr marL="355600" indent="-343535">
              <a:lnSpc>
                <a:spcPct val="100000"/>
              </a:lnSpc>
              <a:spcBef>
                <a:spcPts val="1730"/>
              </a:spcBef>
              <a:buChar char="•"/>
              <a:tabLst>
                <a:tab pos="356235" algn="l"/>
              </a:tabLst>
            </a:pPr>
            <a:r>
              <a:rPr sz="3200" dirty="0">
                <a:latin typeface="Trebuchet MS"/>
                <a:cs typeface="Trebuchet MS"/>
              </a:rPr>
              <a:t>Professionals </a:t>
            </a:r>
            <a:r>
              <a:rPr sz="3200" spc="-5" dirty="0">
                <a:latin typeface="Trebuchet MS"/>
                <a:cs typeface="Trebuchet MS"/>
              </a:rPr>
              <a:t>are</a:t>
            </a:r>
            <a:r>
              <a:rPr sz="3200" dirty="0">
                <a:latin typeface="Trebuchet MS"/>
                <a:cs typeface="Trebuchet MS"/>
              </a:rPr>
              <a:t> reliable.</a:t>
            </a:r>
            <a:endParaRPr sz="3200">
              <a:latin typeface="Trebuchet MS"/>
              <a:cs typeface="Trebuchet MS"/>
            </a:endParaRPr>
          </a:p>
          <a:p>
            <a:pPr marL="355600" indent="-343535">
              <a:lnSpc>
                <a:spcPct val="100000"/>
              </a:lnSpc>
              <a:spcBef>
                <a:spcPts val="1730"/>
              </a:spcBef>
              <a:buChar char="•"/>
              <a:tabLst>
                <a:tab pos="356235" algn="l"/>
              </a:tabLst>
            </a:pPr>
            <a:r>
              <a:rPr sz="3200" dirty="0">
                <a:latin typeface="Trebuchet MS"/>
                <a:cs typeface="Trebuchet MS"/>
              </a:rPr>
              <a:t>Professionals keep </a:t>
            </a:r>
            <a:r>
              <a:rPr sz="3200" spc="-5" dirty="0">
                <a:latin typeface="Trebuchet MS"/>
                <a:cs typeface="Trebuchet MS"/>
              </a:rPr>
              <a:t>their</a:t>
            </a:r>
            <a:r>
              <a:rPr sz="3200" spc="-30" dirty="0">
                <a:latin typeface="Trebuchet MS"/>
                <a:cs typeface="Trebuchet MS"/>
              </a:rPr>
              <a:t> </a:t>
            </a:r>
            <a:r>
              <a:rPr sz="3200" dirty="0">
                <a:latin typeface="Trebuchet MS"/>
                <a:cs typeface="Trebuchet MS"/>
              </a:rPr>
              <a:t>promises.</a:t>
            </a:r>
            <a:endParaRPr sz="3200">
              <a:latin typeface="Trebuchet MS"/>
              <a:cs typeface="Trebuchet MS"/>
            </a:endParaRPr>
          </a:p>
          <a:p>
            <a:pPr marL="355600" marR="5080" indent="-343535">
              <a:lnSpc>
                <a:spcPct val="125099"/>
              </a:lnSpc>
              <a:spcBef>
                <a:spcPts val="765"/>
              </a:spcBef>
              <a:buChar char="•"/>
              <a:tabLst>
                <a:tab pos="356235" algn="l"/>
              </a:tabLst>
            </a:pPr>
            <a:r>
              <a:rPr sz="3200" dirty="0">
                <a:latin typeface="Trebuchet MS"/>
                <a:cs typeface="Trebuchet MS"/>
              </a:rPr>
              <a:t>Professionals </a:t>
            </a:r>
            <a:r>
              <a:rPr sz="3200" spc="-5" dirty="0">
                <a:latin typeface="Trebuchet MS"/>
                <a:cs typeface="Trebuchet MS"/>
              </a:rPr>
              <a:t>don’t make </a:t>
            </a:r>
            <a:r>
              <a:rPr sz="3200" dirty="0">
                <a:latin typeface="Trebuchet MS"/>
                <a:cs typeface="Trebuchet MS"/>
              </a:rPr>
              <a:t>excuses, </a:t>
            </a:r>
            <a:r>
              <a:rPr sz="3200" spc="-5" dirty="0">
                <a:latin typeface="Trebuchet MS"/>
                <a:cs typeface="Trebuchet MS"/>
              </a:rPr>
              <a:t>but  </a:t>
            </a:r>
            <a:r>
              <a:rPr sz="3200" dirty="0">
                <a:latin typeface="Trebuchet MS"/>
                <a:cs typeface="Trebuchet MS"/>
              </a:rPr>
              <a:t>focus </a:t>
            </a:r>
            <a:r>
              <a:rPr sz="3200" spc="-10" dirty="0">
                <a:latin typeface="Trebuchet MS"/>
                <a:cs typeface="Trebuchet MS"/>
              </a:rPr>
              <a:t>on </a:t>
            </a:r>
            <a:r>
              <a:rPr sz="3200" dirty="0">
                <a:latin typeface="Trebuchet MS"/>
                <a:cs typeface="Trebuchet MS"/>
              </a:rPr>
              <a:t>finding</a:t>
            </a:r>
            <a:r>
              <a:rPr sz="3200" spc="-5" dirty="0">
                <a:latin typeface="Trebuchet MS"/>
                <a:cs typeface="Trebuchet MS"/>
              </a:rPr>
              <a:t> </a:t>
            </a:r>
            <a:r>
              <a:rPr sz="3200" dirty="0">
                <a:latin typeface="Trebuchet MS"/>
                <a:cs typeface="Trebuchet MS"/>
              </a:rPr>
              <a:t>solutions.</a:t>
            </a:r>
            <a:endParaRPr sz="3200">
              <a:latin typeface="Trebuchet MS"/>
              <a:cs typeface="Trebuchet MS"/>
            </a:endParaRPr>
          </a:p>
        </p:txBody>
      </p:sp>
      <p:sp>
        <p:nvSpPr>
          <p:cNvPr id="5" name="object 5"/>
          <p:cNvSpPr/>
          <p:nvPr/>
        </p:nvSpPr>
        <p:spPr>
          <a:xfrm>
            <a:off x="5930106" y="295655"/>
            <a:ext cx="3142488" cy="145694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73970" y="778509"/>
            <a:ext cx="5412740" cy="696595"/>
          </a:xfrm>
          <a:prstGeom prst="rect">
            <a:avLst/>
          </a:prstGeom>
        </p:spPr>
        <p:txBody>
          <a:bodyPr vert="horz" wrap="square" lIns="0" tIns="13335" rIns="0" bIns="0" rtlCol="0">
            <a:spAutoFit/>
          </a:bodyPr>
          <a:lstStyle/>
          <a:p>
            <a:pPr marL="12700">
              <a:lnSpc>
                <a:spcPct val="100000"/>
              </a:lnSpc>
              <a:spcBef>
                <a:spcPts val="105"/>
              </a:spcBef>
            </a:pPr>
            <a:r>
              <a:rPr spc="-5" dirty="0"/>
              <a:t>Honesty and</a:t>
            </a:r>
            <a:r>
              <a:rPr spc="-55" dirty="0"/>
              <a:t> </a:t>
            </a:r>
            <a:r>
              <a:rPr spc="-5" dirty="0"/>
              <a:t>Integrity</a:t>
            </a:r>
          </a:p>
        </p:txBody>
      </p:sp>
      <p:sp>
        <p:nvSpPr>
          <p:cNvPr id="3" name="object 3"/>
          <p:cNvSpPr txBox="1"/>
          <p:nvPr/>
        </p:nvSpPr>
        <p:spPr>
          <a:xfrm>
            <a:off x="764540" y="1770100"/>
            <a:ext cx="7512050" cy="4074160"/>
          </a:xfrm>
          <a:prstGeom prst="rect">
            <a:avLst/>
          </a:prstGeom>
        </p:spPr>
        <p:txBody>
          <a:bodyPr vert="horz" wrap="square" lIns="0" tIns="231775" rIns="0" bIns="0" rtlCol="0">
            <a:spAutoFit/>
          </a:bodyPr>
          <a:lstStyle/>
          <a:p>
            <a:pPr marL="355600" indent="-343535">
              <a:lnSpc>
                <a:spcPct val="100000"/>
              </a:lnSpc>
              <a:spcBef>
                <a:spcPts val="1825"/>
              </a:spcBef>
              <a:buChar char="•"/>
              <a:tabLst>
                <a:tab pos="356235" algn="l"/>
              </a:tabLst>
            </a:pPr>
            <a:r>
              <a:rPr sz="3200" dirty="0">
                <a:latin typeface="Trebuchet MS"/>
                <a:cs typeface="Trebuchet MS"/>
              </a:rPr>
              <a:t>Professionals </a:t>
            </a:r>
            <a:r>
              <a:rPr sz="3200" spc="-5" dirty="0">
                <a:latin typeface="Trebuchet MS"/>
                <a:cs typeface="Trebuchet MS"/>
              </a:rPr>
              <a:t>don’t </a:t>
            </a:r>
            <a:r>
              <a:rPr sz="3200" dirty="0">
                <a:latin typeface="Trebuchet MS"/>
                <a:cs typeface="Trebuchet MS"/>
              </a:rPr>
              <a:t>lie, </a:t>
            </a:r>
            <a:r>
              <a:rPr sz="3200" spc="-5" dirty="0">
                <a:latin typeface="Trebuchet MS"/>
                <a:cs typeface="Trebuchet MS"/>
              </a:rPr>
              <a:t>cheat, </a:t>
            </a:r>
            <a:r>
              <a:rPr sz="3200" dirty="0">
                <a:latin typeface="Trebuchet MS"/>
                <a:cs typeface="Trebuchet MS"/>
              </a:rPr>
              <a:t>or</a:t>
            </a:r>
            <a:r>
              <a:rPr sz="3200" spc="-5" dirty="0">
                <a:latin typeface="Trebuchet MS"/>
                <a:cs typeface="Trebuchet MS"/>
              </a:rPr>
              <a:t> </a:t>
            </a:r>
            <a:r>
              <a:rPr sz="3200" dirty="0">
                <a:latin typeface="Trebuchet MS"/>
                <a:cs typeface="Trebuchet MS"/>
              </a:rPr>
              <a:t>steal.</a:t>
            </a:r>
            <a:endParaRPr sz="3200">
              <a:latin typeface="Trebuchet MS"/>
              <a:cs typeface="Trebuchet MS"/>
            </a:endParaRPr>
          </a:p>
          <a:p>
            <a:pPr marL="355600" indent="-343535">
              <a:lnSpc>
                <a:spcPct val="100000"/>
              </a:lnSpc>
              <a:spcBef>
                <a:spcPts val="1730"/>
              </a:spcBef>
              <a:buChar char="•"/>
              <a:tabLst>
                <a:tab pos="356235" algn="l"/>
              </a:tabLst>
            </a:pPr>
            <a:r>
              <a:rPr sz="3200" dirty="0">
                <a:latin typeface="Trebuchet MS"/>
                <a:cs typeface="Trebuchet MS"/>
              </a:rPr>
              <a:t>Professionals </a:t>
            </a:r>
            <a:r>
              <a:rPr sz="3200" spc="-5" dirty="0">
                <a:latin typeface="Trebuchet MS"/>
                <a:cs typeface="Trebuchet MS"/>
              </a:rPr>
              <a:t>can be</a:t>
            </a:r>
            <a:r>
              <a:rPr sz="3200" dirty="0">
                <a:latin typeface="Trebuchet MS"/>
                <a:cs typeface="Trebuchet MS"/>
              </a:rPr>
              <a:t> </a:t>
            </a:r>
            <a:r>
              <a:rPr sz="3200" spc="-5" dirty="0">
                <a:latin typeface="Trebuchet MS"/>
                <a:cs typeface="Trebuchet MS"/>
              </a:rPr>
              <a:t>trusted.</a:t>
            </a:r>
            <a:endParaRPr sz="3200">
              <a:latin typeface="Trebuchet MS"/>
              <a:cs typeface="Trebuchet MS"/>
            </a:endParaRPr>
          </a:p>
          <a:p>
            <a:pPr marL="355600" marR="354965" indent="-343535">
              <a:lnSpc>
                <a:spcPct val="125000"/>
              </a:lnSpc>
              <a:spcBef>
                <a:spcPts val="770"/>
              </a:spcBef>
              <a:buChar char="•"/>
              <a:tabLst>
                <a:tab pos="356235" algn="l"/>
              </a:tabLst>
            </a:pPr>
            <a:r>
              <a:rPr sz="3200" dirty="0">
                <a:latin typeface="Trebuchet MS"/>
                <a:cs typeface="Trebuchet MS"/>
              </a:rPr>
              <a:t>Professionals </a:t>
            </a:r>
            <a:r>
              <a:rPr sz="3200" spc="-5" dirty="0">
                <a:latin typeface="Trebuchet MS"/>
                <a:cs typeface="Trebuchet MS"/>
              </a:rPr>
              <a:t>don’t </a:t>
            </a:r>
            <a:r>
              <a:rPr sz="3200" dirty="0">
                <a:latin typeface="Trebuchet MS"/>
                <a:cs typeface="Trebuchet MS"/>
              </a:rPr>
              <a:t>compromise </a:t>
            </a:r>
            <a:r>
              <a:rPr sz="3200" spc="-5" dirty="0">
                <a:latin typeface="Trebuchet MS"/>
                <a:cs typeface="Trebuchet MS"/>
              </a:rPr>
              <a:t>their  </a:t>
            </a:r>
            <a:r>
              <a:rPr sz="3200" dirty="0">
                <a:latin typeface="Trebuchet MS"/>
                <a:cs typeface="Trebuchet MS"/>
              </a:rPr>
              <a:t>values.</a:t>
            </a:r>
            <a:endParaRPr sz="3200">
              <a:latin typeface="Trebuchet MS"/>
              <a:cs typeface="Trebuchet MS"/>
            </a:endParaRPr>
          </a:p>
          <a:p>
            <a:pPr marL="355600" marR="217170" indent="-343535">
              <a:lnSpc>
                <a:spcPct val="125000"/>
              </a:lnSpc>
              <a:spcBef>
                <a:spcPts val="770"/>
              </a:spcBef>
              <a:buChar char="•"/>
              <a:tabLst>
                <a:tab pos="356235" algn="l"/>
              </a:tabLst>
            </a:pPr>
            <a:r>
              <a:rPr sz="3200" dirty="0">
                <a:latin typeface="Trebuchet MS"/>
                <a:cs typeface="Trebuchet MS"/>
              </a:rPr>
              <a:t>Professionals will </a:t>
            </a:r>
            <a:r>
              <a:rPr sz="3200" spc="-5" dirty="0">
                <a:latin typeface="Trebuchet MS"/>
                <a:cs typeface="Trebuchet MS"/>
              </a:rPr>
              <a:t>do the </a:t>
            </a:r>
            <a:r>
              <a:rPr sz="3200" dirty="0">
                <a:latin typeface="Trebuchet MS"/>
                <a:cs typeface="Trebuchet MS"/>
              </a:rPr>
              <a:t>right </a:t>
            </a:r>
            <a:r>
              <a:rPr sz="3200" spc="-5" dirty="0">
                <a:latin typeface="Trebuchet MS"/>
                <a:cs typeface="Trebuchet MS"/>
              </a:rPr>
              <a:t>thing  </a:t>
            </a:r>
            <a:r>
              <a:rPr sz="3200" dirty="0">
                <a:latin typeface="Trebuchet MS"/>
                <a:cs typeface="Trebuchet MS"/>
              </a:rPr>
              <a:t>even </a:t>
            </a:r>
            <a:r>
              <a:rPr sz="3200" spc="-5" dirty="0">
                <a:latin typeface="Trebuchet MS"/>
                <a:cs typeface="Trebuchet MS"/>
              </a:rPr>
              <a:t>if it </a:t>
            </a:r>
            <a:r>
              <a:rPr sz="3200" dirty="0">
                <a:latin typeface="Trebuchet MS"/>
                <a:cs typeface="Trebuchet MS"/>
              </a:rPr>
              <a:t>means </a:t>
            </a:r>
            <a:r>
              <a:rPr sz="3200" spc="-5" dirty="0">
                <a:latin typeface="Trebuchet MS"/>
                <a:cs typeface="Trebuchet MS"/>
              </a:rPr>
              <a:t>taking </a:t>
            </a:r>
            <a:r>
              <a:rPr sz="3200" dirty="0">
                <a:latin typeface="Trebuchet MS"/>
                <a:cs typeface="Trebuchet MS"/>
              </a:rPr>
              <a:t>a </a:t>
            </a:r>
            <a:r>
              <a:rPr sz="3200" spc="-5" dirty="0">
                <a:latin typeface="Trebuchet MS"/>
                <a:cs typeface="Trebuchet MS"/>
              </a:rPr>
              <a:t>harder</a:t>
            </a:r>
            <a:r>
              <a:rPr sz="3200" spc="-25" dirty="0">
                <a:latin typeface="Trebuchet MS"/>
                <a:cs typeface="Trebuchet MS"/>
              </a:rPr>
              <a:t> </a:t>
            </a:r>
            <a:r>
              <a:rPr sz="3200" dirty="0">
                <a:latin typeface="Trebuchet MS"/>
                <a:cs typeface="Trebuchet MS"/>
              </a:rPr>
              <a:t>road</a:t>
            </a:r>
            <a:r>
              <a:rPr sz="3200" dirty="0">
                <a:solidFill>
                  <a:srgbClr val="284B6A"/>
                </a:solidFill>
                <a:latin typeface="Trebuchet MS"/>
                <a:cs typeface="Trebuchet MS"/>
              </a:rPr>
              <a:t>.</a:t>
            </a:r>
            <a:endParaRPr sz="3200">
              <a:latin typeface="Trebuchet MS"/>
              <a:cs typeface="Trebuchet M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28290" y="778509"/>
            <a:ext cx="3629660" cy="696595"/>
          </a:xfrm>
          <a:prstGeom prst="rect">
            <a:avLst/>
          </a:prstGeom>
        </p:spPr>
        <p:txBody>
          <a:bodyPr vert="horz" wrap="square" lIns="0" tIns="13335" rIns="0" bIns="0" rtlCol="0">
            <a:spAutoFit/>
          </a:bodyPr>
          <a:lstStyle/>
          <a:p>
            <a:pPr marL="12700">
              <a:lnSpc>
                <a:spcPct val="100000"/>
              </a:lnSpc>
              <a:spcBef>
                <a:spcPts val="105"/>
              </a:spcBef>
            </a:pPr>
            <a:r>
              <a:rPr spc="-5" dirty="0"/>
              <a:t>Accountability</a:t>
            </a:r>
          </a:p>
        </p:txBody>
      </p:sp>
      <p:sp>
        <p:nvSpPr>
          <p:cNvPr id="3" name="object 3"/>
          <p:cNvSpPr txBox="1">
            <a:spLocks noGrp="1"/>
          </p:cNvSpPr>
          <p:nvPr>
            <p:ph idx="1"/>
          </p:nvPr>
        </p:nvSpPr>
        <p:spPr>
          <a:xfrm>
            <a:off x="0" y="1825625"/>
            <a:ext cx="8858280" cy="3821559"/>
          </a:xfrm>
          <a:prstGeom prst="rect">
            <a:avLst/>
          </a:prstGeom>
        </p:spPr>
        <p:txBody>
          <a:bodyPr vert="horz" wrap="square" lIns="0" tIns="12700" rIns="0" bIns="0" rtlCol="0">
            <a:spAutoFit/>
          </a:bodyPr>
          <a:lstStyle/>
          <a:p>
            <a:pPr marL="386715" marR="212090" indent="-343535">
              <a:lnSpc>
                <a:spcPct val="125000"/>
              </a:lnSpc>
              <a:spcBef>
                <a:spcPts val="100"/>
              </a:spcBef>
              <a:buChar char="•"/>
              <a:tabLst>
                <a:tab pos="387350" algn="l"/>
              </a:tabLst>
            </a:pPr>
            <a:r>
              <a:rPr sz="3200" dirty="0"/>
              <a:t>Professionals </a:t>
            </a:r>
            <a:r>
              <a:rPr sz="3200" spc="-5" dirty="0"/>
              <a:t>hold </a:t>
            </a:r>
            <a:r>
              <a:rPr sz="3200" dirty="0"/>
              <a:t>themselves  </a:t>
            </a:r>
            <a:r>
              <a:rPr sz="3200" spc="-5" dirty="0"/>
              <a:t>accountable </a:t>
            </a:r>
            <a:r>
              <a:rPr sz="3200" dirty="0"/>
              <a:t>for </a:t>
            </a:r>
            <a:r>
              <a:rPr sz="3200" spc="-5" dirty="0"/>
              <a:t>their thoughts, </a:t>
            </a:r>
            <a:r>
              <a:rPr sz="3200" dirty="0"/>
              <a:t>words,  </a:t>
            </a:r>
            <a:r>
              <a:rPr sz="3200" spc="-5" dirty="0"/>
              <a:t>and actions </a:t>
            </a:r>
            <a:r>
              <a:rPr sz="3200" dirty="0"/>
              <a:t>– </a:t>
            </a:r>
            <a:r>
              <a:rPr sz="3200" spc="-5" dirty="0"/>
              <a:t>especially </a:t>
            </a:r>
            <a:r>
              <a:rPr sz="3200" dirty="0"/>
              <a:t>when </a:t>
            </a:r>
            <a:r>
              <a:rPr sz="3200" spc="-5" dirty="0"/>
              <a:t>they’ve  made </a:t>
            </a:r>
            <a:r>
              <a:rPr sz="3200" dirty="0"/>
              <a:t>a </a:t>
            </a:r>
            <a:r>
              <a:rPr sz="3200" spc="-5"/>
              <a:t>mistake</a:t>
            </a:r>
            <a:r>
              <a:rPr sz="3200" spc="-5" smtClean="0"/>
              <a:t>.</a:t>
            </a:r>
            <a:endParaRPr lang="en-US" sz="3200" spc="-5" dirty="0" smtClean="0"/>
          </a:p>
          <a:p>
            <a:pPr marL="386715" marR="212090" indent="-343535">
              <a:lnSpc>
                <a:spcPct val="125000"/>
              </a:lnSpc>
              <a:spcBef>
                <a:spcPts val="100"/>
              </a:spcBef>
              <a:buNone/>
              <a:tabLst>
                <a:tab pos="387350" algn="l"/>
              </a:tabLst>
            </a:pPr>
            <a:endParaRPr sz="3200" spc="-5" dirty="0"/>
          </a:p>
          <a:p>
            <a:pPr marL="386715" marR="5080" indent="-343535">
              <a:lnSpc>
                <a:spcPct val="125000"/>
              </a:lnSpc>
              <a:spcBef>
                <a:spcPts val="765"/>
              </a:spcBef>
              <a:buChar char="•"/>
              <a:tabLst>
                <a:tab pos="387350" algn="l"/>
              </a:tabLst>
            </a:pPr>
            <a:r>
              <a:rPr sz="3200" spc="-5" dirty="0"/>
              <a:t>Accountability is closely tied </a:t>
            </a:r>
            <a:r>
              <a:rPr sz="3200" dirty="0"/>
              <a:t>to </a:t>
            </a:r>
            <a:r>
              <a:rPr sz="3200" spc="-5" dirty="0"/>
              <a:t>honesty  and </a:t>
            </a:r>
            <a:r>
              <a:rPr sz="3200" dirty="0"/>
              <a:t>integrity </a:t>
            </a:r>
            <a:r>
              <a:rPr sz="3200" spc="-5" dirty="0"/>
              <a:t>and is </a:t>
            </a:r>
            <a:r>
              <a:rPr sz="3200" dirty="0"/>
              <a:t>a vital element </a:t>
            </a:r>
            <a:r>
              <a:rPr sz="3200" spc="-5" dirty="0"/>
              <a:t>in  professionalism</a:t>
            </a:r>
            <a:r>
              <a:rPr spc="-5" dirty="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928794" y="71414"/>
            <a:ext cx="4629472" cy="521297"/>
          </a:xfrm>
          <a:prstGeom prst="rect">
            <a:avLst/>
          </a:prstGeom>
        </p:spPr>
        <p:txBody>
          <a:bodyPr vert="horz" wrap="square" lIns="0" tIns="13335" rIns="0" bIns="0" rtlCol="0">
            <a:spAutoFit/>
          </a:bodyPr>
          <a:lstStyle/>
          <a:p>
            <a:pPr marL="12700">
              <a:lnSpc>
                <a:spcPct val="100000"/>
              </a:lnSpc>
              <a:spcBef>
                <a:spcPts val="105"/>
              </a:spcBef>
            </a:pPr>
            <a:r>
              <a:rPr lang="en-US" dirty="0" smtClean="0"/>
              <a:t>      </a:t>
            </a:r>
            <a:r>
              <a:rPr smtClean="0"/>
              <a:t>Self-Regulation</a:t>
            </a:r>
            <a:endParaRPr dirty="0"/>
          </a:p>
        </p:txBody>
      </p:sp>
      <p:sp>
        <p:nvSpPr>
          <p:cNvPr id="4" name="object 4"/>
          <p:cNvSpPr txBox="1"/>
          <p:nvPr/>
        </p:nvSpPr>
        <p:spPr>
          <a:xfrm>
            <a:off x="764540" y="785794"/>
            <a:ext cx="7686040" cy="6066404"/>
          </a:xfrm>
          <a:prstGeom prst="rect">
            <a:avLst/>
          </a:prstGeom>
        </p:spPr>
        <p:txBody>
          <a:bodyPr vert="horz" wrap="square" lIns="0" tIns="231775" rIns="0" bIns="0" rtlCol="0">
            <a:spAutoFit/>
          </a:bodyPr>
          <a:lstStyle/>
          <a:p>
            <a:pPr marL="355600" indent="-343535">
              <a:lnSpc>
                <a:spcPct val="100000"/>
              </a:lnSpc>
              <a:spcBef>
                <a:spcPts val="1825"/>
              </a:spcBef>
              <a:buChar char="•"/>
              <a:tabLst>
                <a:tab pos="356235" algn="l"/>
              </a:tabLst>
            </a:pPr>
            <a:r>
              <a:rPr sz="3200" dirty="0">
                <a:latin typeface="Trebuchet MS"/>
                <a:cs typeface="Trebuchet MS"/>
              </a:rPr>
              <a:t>Professionalism under</a:t>
            </a:r>
            <a:r>
              <a:rPr sz="3200" spc="-5" dirty="0">
                <a:latin typeface="Trebuchet MS"/>
                <a:cs typeface="Trebuchet MS"/>
              </a:rPr>
              <a:t> </a:t>
            </a:r>
            <a:r>
              <a:rPr sz="3200" spc="-5">
                <a:latin typeface="Trebuchet MS"/>
                <a:cs typeface="Trebuchet MS"/>
              </a:rPr>
              <a:t>pressure</a:t>
            </a:r>
            <a:r>
              <a:rPr sz="3200" spc="-5" smtClean="0">
                <a:latin typeface="Trebuchet MS"/>
                <a:cs typeface="Trebuchet MS"/>
              </a:rPr>
              <a:t>.</a:t>
            </a:r>
            <a:endParaRPr lang="en-US" sz="3200" spc="-5" dirty="0" smtClean="0">
              <a:latin typeface="Trebuchet MS"/>
              <a:cs typeface="Trebuchet MS"/>
            </a:endParaRPr>
          </a:p>
          <a:p>
            <a:pPr marL="355600" indent="-343535">
              <a:lnSpc>
                <a:spcPct val="100000"/>
              </a:lnSpc>
              <a:spcBef>
                <a:spcPts val="1825"/>
              </a:spcBef>
              <a:tabLst>
                <a:tab pos="356235" algn="l"/>
              </a:tabLst>
            </a:pPr>
            <a:endParaRPr sz="3200">
              <a:latin typeface="Trebuchet MS"/>
              <a:cs typeface="Trebuchet MS"/>
            </a:endParaRPr>
          </a:p>
          <a:p>
            <a:pPr marL="355600" marR="525145" indent="-343535">
              <a:lnSpc>
                <a:spcPct val="125000"/>
              </a:lnSpc>
              <a:spcBef>
                <a:spcPts val="770"/>
              </a:spcBef>
              <a:buChar char="•"/>
              <a:tabLst>
                <a:tab pos="356235" algn="l"/>
              </a:tabLst>
            </a:pPr>
            <a:r>
              <a:rPr sz="3200" dirty="0">
                <a:latin typeface="Trebuchet MS"/>
                <a:cs typeface="Trebuchet MS"/>
              </a:rPr>
              <a:t>Professionals show respect for </a:t>
            </a:r>
            <a:r>
              <a:rPr sz="3200" spc="-5" dirty="0">
                <a:latin typeface="Trebuchet MS"/>
                <a:cs typeface="Trebuchet MS"/>
              </a:rPr>
              <a:t>the  people around </a:t>
            </a:r>
            <a:r>
              <a:rPr sz="3200" dirty="0">
                <a:latin typeface="Trebuchet MS"/>
                <a:cs typeface="Trebuchet MS"/>
              </a:rPr>
              <a:t>them, </a:t>
            </a:r>
            <a:r>
              <a:rPr sz="3200" spc="-5" dirty="0">
                <a:latin typeface="Trebuchet MS"/>
                <a:cs typeface="Trebuchet MS"/>
              </a:rPr>
              <a:t>no matter what  their </a:t>
            </a:r>
            <a:r>
              <a:rPr sz="3200" dirty="0">
                <a:latin typeface="Trebuchet MS"/>
                <a:cs typeface="Trebuchet MS"/>
              </a:rPr>
              <a:t>role or</a:t>
            </a:r>
            <a:r>
              <a:rPr sz="3200" spc="-10" dirty="0">
                <a:latin typeface="Trebuchet MS"/>
                <a:cs typeface="Trebuchet MS"/>
              </a:rPr>
              <a:t> </a:t>
            </a:r>
            <a:r>
              <a:rPr sz="3200">
                <a:latin typeface="Trebuchet MS"/>
                <a:cs typeface="Trebuchet MS"/>
              </a:rPr>
              <a:t>situation</a:t>
            </a:r>
            <a:r>
              <a:rPr sz="3200" smtClean="0">
                <a:latin typeface="Trebuchet MS"/>
                <a:cs typeface="Trebuchet MS"/>
              </a:rPr>
              <a:t>.</a:t>
            </a:r>
            <a:endParaRPr lang="en-US" sz="3200" dirty="0" smtClean="0">
              <a:latin typeface="Trebuchet MS"/>
              <a:cs typeface="Trebuchet MS"/>
            </a:endParaRPr>
          </a:p>
          <a:p>
            <a:pPr marL="355600" marR="525145" indent="-343535">
              <a:lnSpc>
                <a:spcPct val="125000"/>
              </a:lnSpc>
              <a:spcBef>
                <a:spcPts val="770"/>
              </a:spcBef>
              <a:tabLst>
                <a:tab pos="356235" algn="l"/>
              </a:tabLst>
            </a:pPr>
            <a:endParaRPr sz="3200">
              <a:latin typeface="Trebuchet MS"/>
              <a:cs typeface="Trebuchet MS"/>
            </a:endParaRPr>
          </a:p>
          <a:p>
            <a:pPr marL="355600" marR="5080" indent="-343535">
              <a:lnSpc>
                <a:spcPct val="125000"/>
              </a:lnSpc>
              <a:spcBef>
                <a:spcPts val="765"/>
              </a:spcBef>
              <a:buChar char="•"/>
              <a:tabLst>
                <a:tab pos="356235" algn="l"/>
              </a:tabLst>
            </a:pPr>
            <a:r>
              <a:rPr sz="3200" dirty="0">
                <a:latin typeface="Trebuchet MS"/>
                <a:cs typeface="Trebuchet MS"/>
              </a:rPr>
              <a:t>They </a:t>
            </a:r>
            <a:r>
              <a:rPr sz="3200" spc="-5" dirty="0">
                <a:latin typeface="Trebuchet MS"/>
                <a:cs typeface="Trebuchet MS"/>
              </a:rPr>
              <a:t>exhibit </a:t>
            </a:r>
            <a:r>
              <a:rPr sz="3200" dirty="0">
                <a:latin typeface="Trebuchet MS"/>
                <a:cs typeface="Trebuchet MS"/>
              </a:rPr>
              <a:t>a </a:t>
            </a:r>
            <a:r>
              <a:rPr sz="3200" spc="-5" dirty="0">
                <a:latin typeface="Trebuchet MS"/>
                <a:cs typeface="Trebuchet MS"/>
              </a:rPr>
              <a:t>high </a:t>
            </a:r>
            <a:r>
              <a:rPr sz="3200" dirty="0">
                <a:latin typeface="Trebuchet MS"/>
                <a:cs typeface="Trebuchet MS"/>
              </a:rPr>
              <a:t>degree of </a:t>
            </a:r>
            <a:r>
              <a:rPr sz="3200" spc="-5" dirty="0">
                <a:uFill>
                  <a:solidFill>
                    <a:srgbClr val="284B6A"/>
                  </a:solidFill>
                </a:uFill>
                <a:latin typeface="Trebuchet MS"/>
                <a:cs typeface="Trebuchet MS"/>
              </a:rPr>
              <a:t>emotional </a:t>
            </a:r>
            <a:r>
              <a:rPr sz="3200" u="heavy" spc="-5" dirty="0">
                <a:uFill>
                  <a:solidFill>
                    <a:srgbClr val="284B6A"/>
                  </a:solidFill>
                </a:uFill>
                <a:latin typeface="Trebuchet MS"/>
                <a:cs typeface="Trebuchet MS"/>
              </a:rPr>
              <a:t> </a:t>
            </a:r>
            <a:r>
              <a:rPr sz="3200" dirty="0">
                <a:uFill>
                  <a:solidFill>
                    <a:srgbClr val="284B6A"/>
                  </a:solidFill>
                </a:uFill>
                <a:latin typeface="Trebuchet MS"/>
                <a:cs typeface="Trebuchet MS"/>
              </a:rPr>
              <a:t>intelligence</a:t>
            </a:r>
            <a:r>
              <a:rPr sz="3200" dirty="0">
                <a:latin typeface="Trebuchet MS"/>
                <a:cs typeface="Trebuchet MS"/>
              </a:rPr>
              <a:t> </a:t>
            </a:r>
            <a:r>
              <a:rPr sz="3200" spc="-5" dirty="0">
                <a:latin typeface="Trebuchet MS"/>
                <a:cs typeface="Trebuchet MS"/>
              </a:rPr>
              <a:t>by </a:t>
            </a:r>
            <a:r>
              <a:rPr sz="3200" dirty="0">
                <a:latin typeface="Trebuchet MS"/>
                <a:cs typeface="Trebuchet MS"/>
              </a:rPr>
              <a:t>considering </a:t>
            </a:r>
            <a:r>
              <a:rPr sz="3200" spc="-5" dirty="0">
                <a:latin typeface="Trebuchet MS"/>
                <a:cs typeface="Trebuchet MS"/>
              </a:rPr>
              <a:t>the  emotions </a:t>
            </a:r>
            <a:r>
              <a:rPr sz="3200" dirty="0">
                <a:latin typeface="Trebuchet MS"/>
                <a:cs typeface="Trebuchet MS"/>
              </a:rPr>
              <a:t>and </a:t>
            </a:r>
            <a:r>
              <a:rPr sz="3200" spc="-5" dirty="0">
                <a:latin typeface="Trebuchet MS"/>
                <a:cs typeface="Trebuchet MS"/>
              </a:rPr>
              <a:t>needs </a:t>
            </a:r>
            <a:r>
              <a:rPr sz="3200" dirty="0">
                <a:latin typeface="Trebuchet MS"/>
                <a:cs typeface="Trebuchet MS"/>
              </a:rPr>
              <a:t>of</a:t>
            </a:r>
            <a:r>
              <a:rPr sz="3200" spc="-30" dirty="0">
                <a:latin typeface="Trebuchet MS"/>
                <a:cs typeface="Trebuchet MS"/>
              </a:rPr>
              <a:t> </a:t>
            </a:r>
            <a:r>
              <a:rPr sz="3200" dirty="0">
                <a:latin typeface="Trebuchet MS"/>
                <a:cs typeface="Trebuchet MS"/>
              </a:rPr>
              <a:t>others</a:t>
            </a:r>
            <a:r>
              <a:rPr sz="3200" dirty="0">
                <a:solidFill>
                  <a:srgbClr val="284B6A"/>
                </a:solidFill>
                <a:latin typeface="Trebuchet MS"/>
                <a:cs typeface="Trebuchet MS"/>
              </a:rPr>
              <a:t>.</a:t>
            </a:r>
            <a:endParaRPr sz="3200">
              <a:latin typeface="Trebuchet MS"/>
              <a:cs typeface="Trebuchet M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3503"/>
            <a:ext cx="7886700" cy="1325563"/>
          </a:xfrm>
        </p:spPr>
        <p:txBody>
          <a:bodyPr/>
          <a:lstStyle/>
          <a:p>
            <a:r>
              <a:rPr lang="en-US" dirty="0" smtClean="0"/>
              <a:t>                         IMAGE</a:t>
            </a:r>
            <a:endParaRPr lang="en-IN" dirty="0"/>
          </a:p>
        </p:txBody>
      </p:sp>
      <p:sp>
        <p:nvSpPr>
          <p:cNvPr id="3" name="Content Placeholder 2"/>
          <p:cNvSpPr>
            <a:spLocks noGrp="1"/>
          </p:cNvSpPr>
          <p:nvPr>
            <p:ph idx="1"/>
          </p:nvPr>
        </p:nvSpPr>
        <p:spPr/>
        <p:txBody>
          <a:bodyPr/>
          <a:lstStyle/>
          <a:p>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4290"/>
            <a:ext cx="7886700" cy="1039811"/>
          </a:xfrm>
        </p:spPr>
        <p:txBody>
          <a:bodyPr/>
          <a:lstStyle/>
          <a:p>
            <a:r>
              <a:rPr lang="en-US" dirty="0" smtClean="0"/>
              <a:t>     Dr. NO              or            DR.YES</a:t>
            </a:r>
            <a:br>
              <a:rPr lang="en-US" dirty="0" smtClean="0"/>
            </a:br>
            <a:endParaRPr lang="en-IN" dirty="0"/>
          </a:p>
        </p:txBody>
      </p:sp>
      <p:pic>
        <p:nvPicPr>
          <p:cNvPr id="2050" name="Picture 2" descr="C:\Users\genorthohod\Desktop\download (2).jpg"/>
          <p:cNvPicPr>
            <a:picLocks noGrp="1" noChangeAspect="1" noChangeArrowheads="1"/>
          </p:cNvPicPr>
          <p:nvPr>
            <p:ph sz="half" idx="1"/>
          </p:nvPr>
        </p:nvPicPr>
        <p:blipFill>
          <a:blip r:embed="rId2"/>
          <a:srcRect/>
          <a:stretch>
            <a:fillRect/>
          </a:stretch>
        </p:blipFill>
        <p:spPr bwMode="auto">
          <a:xfrm>
            <a:off x="642910" y="1428736"/>
            <a:ext cx="2786082" cy="4786345"/>
          </a:xfrm>
          <a:prstGeom prst="rect">
            <a:avLst/>
          </a:prstGeom>
          <a:noFill/>
        </p:spPr>
      </p:pic>
      <p:pic>
        <p:nvPicPr>
          <p:cNvPr id="2051" name="Picture 3" descr="C:\Users\genorthohod\Desktop\unnamed.jpg"/>
          <p:cNvPicPr>
            <a:picLocks noGrp="1" noChangeAspect="1" noChangeArrowheads="1"/>
          </p:cNvPicPr>
          <p:nvPr>
            <p:ph sz="half" idx="2"/>
          </p:nvPr>
        </p:nvPicPr>
        <p:blipFill>
          <a:blip r:embed="rId3"/>
          <a:srcRect/>
          <a:stretch>
            <a:fillRect/>
          </a:stretch>
        </p:blipFill>
        <p:spPr bwMode="auto">
          <a:xfrm>
            <a:off x="5500694" y="1428736"/>
            <a:ext cx="2714644" cy="471490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685828" y="2149496"/>
            <a:ext cx="7886700" cy="4351338"/>
          </a:xfrm>
        </p:spPr>
        <p:txBody>
          <a:bodyPr>
            <a:normAutofit/>
          </a:bodyPr>
          <a:lstStyle/>
          <a:p>
            <a:r>
              <a:rPr lang="en-US" sz="2800" b="1" dirty="0" smtClean="0"/>
              <a:t>Bed side teaching manners and learning in hospital</a:t>
            </a:r>
          </a:p>
          <a:p>
            <a:r>
              <a:rPr lang="en-US" sz="2800" b="1" dirty="0" smtClean="0"/>
              <a:t>Medical procedural teaching</a:t>
            </a:r>
          </a:p>
          <a:p>
            <a:r>
              <a:rPr lang="en-US" sz="2800" b="1" dirty="0" smtClean="0"/>
              <a:t>What is professionalism</a:t>
            </a:r>
          </a:p>
          <a:p>
            <a:r>
              <a:rPr lang="en-US" sz="2800" b="1" dirty="0" smtClean="0"/>
              <a:t>Learning to be professional</a:t>
            </a:r>
            <a:endParaRPr lang="en-IN"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IN"/>
          </a:p>
        </p:txBody>
      </p:sp>
      <p:pic>
        <p:nvPicPr>
          <p:cNvPr id="3074" name="Picture 2" descr="C:\Users\genorthohod\Desktop\images.jpg"/>
          <p:cNvPicPr>
            <a:picLocks noGrp="1" noChangeAspect="1" noChangeArrowheads="1"/>
          </p:cNvPicPr>
          <p:nvPr>
            <p:ph idx="1"/>
          </p:nvPr>
        </p:nvPicPr>
        <p:blipFill>
          <a:blip r:embed="rId2"/>
          <a:srcRect/>
          <a:stretch>
            <a:fillRect/>
          </a:stretch>
        </p:blipFill>
        <p:spPr bwMode="auto">
          <a:xfrm>
            <a:off x="1214414" y="785794"/>
            <a:ext cx="6786610" cy="5286412"/>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descr="C:\Users\genorthohod\Desktop\download (1).jpg"/>
          <p:cNvPicPr>
            <a:picLocks noGrp="1" noChangeAspect="1" noChangeArrowheads="1"/>
          </p:cNvPicPr>
          <p:nvPr>
            <p:ph idx="1"/>
          </p:nvPr>
        </p:nvPicPr>
        <p:blipFill>
          <a:blip r:embed="rId2"/>
          <a:srcRect/>
          <a:stretch>
            <a:fillRect/>
          </a:stretch>
        </p:blipFill>
        <p:spPr bwMode="auto">
          <a:xfrm>
            <a:off x="1500165" y="913495"/>
            <a:ext cx="5929355" cy="523015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0" y="2235900"/>
            <a:ext cx="9143999" cy="3836306"/>
          </a:xfrm>
          <a:prstGeom prst="rect">
            <a:avLst/>
          </a:prstGeom>
        </p:spPr>
        <p:txBody>
          <a:bodyPr vert="horz" wrap="square" lIns="0" tIns="217804" rIns="0" bIns="0" rtlCol="0">
            <a:spAutoFit/>
          </a:bodyPr>
          <a:lstStyle/>
          <a:p>
            <a:pPr marL="355600" indent="-343535">
              <a:lnSpc>
                <a:spcPct val="100000"/>
              </a:lnSpc>
              <a:spcBef>
                <a:spcPts val="1714"/>
              </a:spcBef>
              <a:buChar char="•"/>
              <a:tabLst>
                <a:tab pos="356235" algn="l"/>
              </a:tabLst>
            </a:pPr>
            <a:r>
              <a:rPr sz="3000" spc="-5" smtClean="0">
                <a:latin typeface="Trebuchet MS"/>
                <a:cs typeface="Trebuchet MS"/>
              </a:rPr>
              <a:t>Professionals</a:t>
            </a:r>
            <a:r>
              <a:rPr lang="en-US" sz="3000" spc="-5" dirty="0" smtClean="0">
                <a:latin typeface="Trebuchet MS"/>
                <a:cs typeface="Trebuchet MS"/>
              </a:rPr>
              <a:t> should</a:t>
            </a:r>
            <a:r>
              <a:rPr sz="3000" spc="-5" smtClean="0">
                <a:latin typeface="Trebuchet MS"/>
                <a:cs typeface="Trebuchet MS"/>
              </a:rPr>
              <a:t> </a:t>
            </a:r>
            <a:r>
              <a:rPr sz="3000" dirty="0">
                <a:latin typeface="Trebuchet MS"/>
                <a:cs typeface="Trebuchet MS"/>
              </a:rPr>
              <a:t>look the </a:t>
            </a:r>
            <a:r>
              <a:rPr sz="3000" spc="-10">
                <a:latin typeface="Trebuchet MS"/>
                <a:cs typeface="Trebuchet MS"/>
              </a:rPr>
              <a:t>part</a:t>
            </a:r>
            <a:r>
              <a:rPr sz="3000" spc="-10" smtClean="0">
                <a:latin typeface="Trebuchet MS"/>
                <a:cs typeface="Trebuchet MS"/>
              </a:rPr>
              <a:t>.</a:t>
            </a:r>
            <a:endParaRPr sz="3000">
              <a:latin typeface="Trebuchet MS"/>
              <a:cs typeface="Trebuchet MS"/>
            </a:endParaRPr>
          </a:p>
          <a:p>
            <a:pPr marL="355600" marR="989965" indent="-343535">
              <a:lnSpc>
                <a:spcPct val="125099"/>
              </a:lnSpc>
              <a:spcBef>
                <a:spcPts val="715"/>
              </a:spcBef>
              <a:buChar char="•"/>
              <a:tabLst>
                <a:tab pos="356235" algn="l"/>
              </a:tabLst>
            </a:pPr>
            <a:r>
              <a:rPr sz="3000" dirty="0">
                <a:latin typeface="Trebuchet MS"/>
                <a:cs typeface="Trebuchet MS"/>
              </a:rPr>
              <a:t>They </a:t>
            </a:r>
            <a:r>
              <a:rPr sz="3000" spc="-5" dirty="0">
                <a:latin typeface="Trebuchet MS"/>
                <a:cs typeface="Trebuchet MS"/>
              </a:rPr>
              <a:t>don’t show up </a:t>
            </a:r>
            <a:r>
              <a:rPr sz="3000" spc="-10" dirty="0">
                <a:latin typeface="Trebuchet MS"/>
                <a:cs typeface="Trebuchet MS"/>
              </a:rPr>
              <a:t>at </a:t>
            </a:r>
            <a:r>
              <a:rPr sz="3000" spc="-5">
                <a:latin typeface="Trebuchet MS"/>
                <a:cs typeface="Trebuchet MS"/>
              </a:rPr>
              <a:t>work </a:t>
            </a:r>
            <a:r>
              <a:rPr sz="3000" spc="-5" smtClean="0">
                <a:latin typeface="Trebuchet MS"/>
                <a:cs typeface="Trebuchet MS"/>
              </a:rPr>
              <a:t>sloppily</a:t>
            </a:r>
            <a:r>
              <a:rPr lang="en-US" sz="3000" spc="-5" dirty="0" smtClean="0">
                <a:latin typeface="Trebuchet MS"/>
                <a:cs typeface="Trebuchet MS"/>
              </a:rPr>
              <a:t> </a:t>
            </a:r>
            <a:r>
              <a:rPr sz="3000" spc="-5" smtClean="0">
                <a:latin typeface="Trebuchet MS"/>
                <a:cs typeface="Trebuchet MS"/>
              </a:rPr>
              <a:t>dressed</a:t>
            </a:r>
            <a:r>
              <a:rPr sz="3000" spc="-5" dirty="0">
                <a:latin typeface="Trebuchet MS"/>
                <a:cs typeface="Trebuchet MS"/>
              </a:rPr>
              <a:t>, with unkempt</a:t>
            </a:r>
            <a:r>
              <a:rPr sz="3000" spc="-10" dirty="0">
                <a:latin typeface="Trebuchet MS"/>
                <a:cs typeface="Trebuchet MS"/>
              </a:rPr>
              <a:t> </a:t>
            </a:r>
            <a:r>
              <a:rPr sz="3000" spc="-5" dirty="0">
                <a:latin typeface="Trebuchet MS"/>
                <a:cs typeface="Trebuchet MS"/>
              </a:rPr>
              <a:t>hair.</a:t>
            </a:r>
            <a:endParaRPr sz="3000">
              <a:latin typeface="Trebuchet MS"/>
              <a:cs typeface="Trebuchet MS"/>
            </a:endParaRPr>
          </a:p>
          <a:p>
            <a:pPr marL="355600" marR="1583055" indent="-343535">
              <a:lnSpc>
                <a:spcPct val="125099"/>
              </a:lnSpc>
              <a:spcBef>
                <a:spcPts val="720"/>
              </a:spcBef>
              <a:buChar char="•"/>
              <a:tabLst>
                <a:tab pos="356235" algn="l"/>
              </a:tabLst>
            </a:pPr>
            <a:r>
              <a:rPr sz="3000" spc="-5" smtClean="0">
                <a:latin typeface="Trebuchet MS"/>
                <a:cs typeface="Trebuchet MS"/>
              </a:rPr>
              <a:t>They</a:t>
            </a:r>
            <a:r>
              <a:rPr lang="en-US" sz="3000" spc="-5" dirty="0" smtClean="0">
                <a:latin typeface="Trebuchet MS"/>
                <a:cs typeface="Trebuchet MS"/>
              </a:rPr>
              <a:t> </a:t>
            </a:r>
            <a:r>
              <a:rPr sz="3000" spc="-5" smtClean="0">
                <a:latin typeface="Trebuchet MS"/>
                <a:cs typeface="Trebuchet MS"/>
              </a:rPr>
              <a:t>dress </a:t>
            </a:r>
            <a:r>
              <a:rPr sz="3000" spc="-10" smtClean="0">
                <a:latin typeface="Trebuchet MS"/>
                <a:cs typeface="Trebuchet MS"/>
              </a:rPr>
              <a:t>appropriately </a:t>
            </a:r>
            <a:r>
              <a:rPr sz="3000" spc="-5" dirty="0">
                <a:latin typeface="Trebuchet MS"/>
                <a:cs typeface="Trebuchet MS"/>
              </a:rPr>
              <a:t>for </a:t>
            </a:r>
            <a:r>
              <a:rPr sz="3000" spc="-5">
                <a:latin typeface="Trebuchet MS"/>
                <a:cs typeface="Trebuchet MS"/>
              </a:rPr>
              <a:t>the </a:t>
            </a:r>
            <a:r>
              <a:rPr lang="en-US" sz="3000" spc="-5" dirty="0" smtClean="0">
                <a:latin typeface="Trebuchet MS"/>
                <a:cs typeface="Trebuchet MS"/>
              </a:rPr>
              <a:t>situation</a:t>
            </a:r>
            <a:endParaRPr sz="3000">
              <a:latin typeface="Trebuchet MS"/>
              <a:cs typeface="Trebuchet MS"/>
            </a:endParaRPr>
          </a:p>
          <a:p>
            <a:pPr marL="355600" marR="5080" indent="-343535">
              <a:lnSpc>
                <a:spcPct val="125000"/>
              </a:lnSpc>
              <a:spcBef>
                <a:spcPts val="720"/>
              </a:spcBef>
              <a:buChar char="•"/>
              <a:tabLst>
                <a:tab pos="356235" algn="l"/>
              </a:tabLst>
            </a:pPr>
            <a:r>
              <a:rPr sz="3000" spc="-5" dirty="0">
                <a:latin typeface="Trebuchet MS"/>
                <a:cs typeface="Trebuchet MS"/>
              </a:rPr>
              <a:t>Because </a:t>
            </a:r>
            <a:r>
              <a:rPr sz="3000" dirty="0">
                <a:latin typeface="Trebuchet MS"/>
                <a:cs typeface="Trebuchet MS"/>
              </a:rPr>
              <a:t>of </a:t>
            </a:r>
            <a:r>
              <a:rPr sz="3000" spc="-5" dirty="0">
                <a:latin typeface="Trebuchet MS"/>
                <a:cs typeface="Trebuchet MS"/>
              </a:rPr>
              <a:t>this, they </a:t>
            </a:r>
            <a:r>
              <a:rPr sz="3000" spc="-10" dirty="0">
                <a:latin typeface="Trebuchet MS"/>
                <a:cs typeface="Trebuchet MS"/>
              </a:rPr>
              <a:t>exude </a:t>
            </a:r>
            <a:r>
              <a:rPr sz="3000" spc="-5" dirty="0">
                <a:latin typeface="Trebuchet MS"/>
                <a:cs typeface="Trebuchet MS"/>
              </a:rPr>
              <a:t>an air </a:t>
            </a:r>
            <a:r>
              <a:rPr sz="3000" dirty="0">
                <a:latin typeface="Trebuchet MS"/>
                <a:cs typeface="Trebuchet MS"/>
              </a:rPr>
              <a:t>of  </a:t>
            </a:r>
            <a:r>
              <a:rPr sz="3000" spc="-5" dirty="0">
                <a:latin typeface="Trebuchet MS"/>
                <a:cs typeface="Trebuchet MS"/>
              </a:rPr>
              <a:t>confidence and they gain respect for</a:t>
            </a:r>
            <a:r>
              <a:rPr sz="3000" spc="-55" dirty="0">
                <a:latin typeface="Trebuchet MS"/>
                <a:cs typeface="Trebuchet MS"/>
              </a:rPr>
              <a:t> </a:t>
            </a:r>
            <a:r>
              <a:rPr sz="3000" spc="-5" dirty="0">
                <a:latin typeface="Trebuchet MS"/>
                <a:cs typeface="Trebuchet MS"/>
              </a:rPr>
              <a:t>this</a:t>
            </a:r>
            <a:r>
              <a:rPr sz="3000" spc="-5" dirty="0">
                <a:solidFill>
                  <a:srgbClr val="284B6A"/>
                </a:solidFill>
                <a:latin typeface="Trebuchet MS"/>
                <a:cs typeface="Trebuchet MS"/>
              </a:rPr>
              <a:t>.</a:t>
            </a:r>
            <a:endParaRPr sz="3000">
              <a:latin typeface="Trebuchet MS"/>
              <a:cs typeface="Trebuchet MS"/>
            </a:endParaRPr>
          </a:p>
        </p:txBody>
      </p:sp>
      <p:sp>
        <p:nvSpPr>
          <p:cNvPr id="5" name="object 5"/>
          <p:cNvSpPr/>
          <p:nvPr/>
        </p:nvSpPr>
        <p:spPr>
          <a:xfrm>
            <a:off x="1928802" y="214290"/>
            <a:ext cx="5000652" cy="164307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2044" y="71414"/>
            <a:ext cx="6822440" cy="619760"/>
          </a:xfrm>
          <a:prstGeom prst="rect">
            <a:avLst/>
          </a:prstGeom>
        </p:spPr>
        <p:txBody>
          <a:bodyPr vert="horz" wrap="square" lIns="0" tIns="12700" rIns="0" bIns="0" rtlCol="0">
            <a:spAutoFit/>
          </a:bodyPr>
          <a:lstStyle/>
          <a:p>
            <a:pPr marL="12700">
              <a:lnSpc>
                <a:spcPct val="100000"/>
              </a:lnSpc>
              <a:spcBef>
                <a:spcPts val="100"/>
              </a:spcBef>
            </a:pPr>
            <a:r>
              <a:rPr sz="3900" dirty="0"/>
              <a:t>Standards </a:t>
            </a:r>
            <a:r>
              <a:rPr sz="3900" spc="-5" dirty="0"/>
              <a:t>for Student</a:t>
            </a:r>
            <a:r>
              <a:rPr sz="3900" spc="-55" dirty="0"/>
              <a:t> </a:t>
            </a:r>
            <a:r>
              <a:rPr sz="3900" spc="-10" dirty="0"/>
              <a:t>Conduct</a:t>
            </a:r>
            <a:endParaRPr sz="3900"/>
          </a:p>
        </p:txBody>
      </p:sp>
      <p:sp>
        <p:nvSpPr>
          <p:cNvPr id="3" name="object 3"/>
          <p:cNvSpPr txBox="1"/>
          <p:nvPr/>
        </p:nvSpPr>
        <p:spPr>
          <a:xfrm>
            <a:off x="0" y="928670"/>
            <a:ext cx="9144000" cy="5875326"/>
          </a:xfrm>
          <a:prstGeom prst="rect">
            <a:avLst/>
          </a:prstGeom>
        </p:spPr>
        <p:txBody>
          <a:bodyPr vert="horz" wrap="square" lIns="0" tIns="177165" rIns="0" bIns="0" rtlCol="0">
            <a:spAutoFit/>
          </a:bodyPr>
          <a:lstStyle/>
          <a:p>
            <a:pPr marL="355600" indent="-343535">
              <a:lnSpc>
                <a:spcPct val="100000"/>
              </a:lnSpc>
              <a:spcBef>
                <a:spcPts val="1395"/>
              </a:spcBef>
              <a:buChar char="•"/>
              <a:tabLst>
                <a:tab pos="355600" algn="l"/>
                <a:tab pos="356235" algn="l"/>
              </a:tabLst>
            </a:pPr>
            <a:r>
              <a:rPr sz="2400" spc="-5" dirty="0">
                <a:latin typeface="Trebuchet MS"/>
                <a:cs typeface="Trebuchet MS"/>
              </a:rPr>
              <a:t>Demonstrate courtesy, even when others do</a:t>
            </a:r>
            <a:r>
              <a:rPr sz="2400" spc="65" dirty="0">
                <a:latin typeface="Trebuchet MS"/>
                <a:cs typeface="Trebuchet MS"/>
              </a:rPr>
              <a:t> </a:t>
            </a:r>
            <a:r>
              <a:rPr sz="2400" spc="-10">
                <a:latin typeface="Trebuchet MS"/>
                <a:cs typeface="Trebuchet MS"/>
              </a:rPr>
              <a:t>not</a:t>
            </a:r>
            <a:r>
              <a:rPr sz="2400" spc="-10" smtClean="0">
                <a:latin typeface="Trebuchet MS"/>
                <a:cs typeface="Trebuchet MS"/>
              </a:rPr>
              <a:t>.</a:t>
            </a:r>
            <a:endParaRPr lang="en-US" sz="2400" spc="-10" dirty="0" smtClean="0">
              <a:latin typeface="Trebuchet MS"/>
              <a:cs typeface="Trebuchet MS"/>
            </a:endParaRPr>
          </a:p>
          <a:p>
            <a:pPr marL="355600" indent="-343535">
              <a:lnSpc>
                <a:spcPct val="100000"/>
              </a:lnSpc>
              <a:spcBef>
                <a:spcPts val="1395"/>
              </a:spcBef>
              <a:buChar char="•"/>
              <a:tabLst>
                <a:tab pos="355600" algn="l"/>
                <a:tab pos="356235" algn="l"/>
              </a:tabLst>
            </a:pPr>
            <a:endParaRPr sz="2400">
              <a:latin typeface="Trebuchet MS"/>
              <a:cs typeface="Trebuchet MS"/>
            </a:endParaRPr>
          </a:p>
          <a:p>
            <a:pPr marL="355600" marR="240029" indent="-343535">
              <a:lnSpc>
                <a:spcPct val="125000"/>
              </a:lnSpc>
              <a:spcBef>
                <a:spcPts val="575"/>
              </a:spcBef>
              <a:buChar char="•"/>
              <a:tabLst>
                <a:tab pos="355600" algn="l"/>
                <a:tab pos="356235" algn="l"/>
              </a:tabLst>
            </a:pPr>
            <a:r>
              <a:rPr sz="2400" dirty="0">
                <a:latin typeface="Trebuchet MS"/>
                <a:cs typeface="Trebuchet MS"/>
              </a:rPr>
              <a:t>Behave </a:t>
            </a:r>
            <a:r>
              <a:rPr sz="2400" spc="-5" dirty="0">
                <a:latin typeface="Trebuchet MS"/>
                <a:cs typeface="Trebuchet MS"/>
              </a:rPr>
              <a:t>in </a:t>
            </a:r>
            <a:r>
              <a:rPr sz="2400" dirty="0">
                <a:latin typeface="Trebuchet MS"/>
                <a:cs typeface="Trebuchet MS"/>
              </a:rPr>
              <a:t>a </a:t>
            </a:r>
            <a:r>
              <a:rPr sz="2400" spc="-5" dirty="0">
                <a:latin typeface="Trebuchet MS"/>
                <a:cs typeface="Trebuchet MS"/>
              </a:rPr>
              <a:t>responsible manner, always </a:t>
            </a:r>
            <a:r>
              <a:rPr sz="2400" spc="-5">
                <a:latin typeface="Trebuchet MS"/>
                <a:cs typeface="Trebuchet MS"/>
              </a:rPr>
              <a:t>exercising  </a:t>
            </a:r>
            <a:r>
              <a:rPr sz="2400" spc="-5" smtClean="0">
                <a:latin typeface="Trebuchet MS"/>
                <a:cs typeface="Trebuchet MS"/>
              </a:rPr>
              <a:t>discipline.</a:t>
            </a:r>
            <a:endParaRPr lang="en-US" sz="2400" spc="-5" dirty="0" smtClean="0">
              <a:latin typeface="Trebuchet MS"/>
              <a:cs typeface="Trebuchet MS"/>
            </a:endParaRPr>
          </a:p>
          <a:p>
            <a:pPr marL="355600" marR="240029" indent="-343535">
              <a:lnSpc>
                <a:spcPct val="125000"/>
              </a:lnSpc>
              <a:spcBef>
                <a:spcPts val="575"/>
              </a:spcBef>
              <a:tabLst>
                <a:tab pos="355600" algn="l"/>
                <a:tab pos="356235" algn="l"/>
              </a:tabLst>
            </a:pPr>
            <a:endParaRPr sz="2400">
              <a:latin typeface="Trebuchet MS"/>
              <a:cs typeface="Trebuchet MS"/>
            </a:endParaRPr>
          </a:p>
          <a:p>
            <a:pPr marL="355600" indent="-343535">
              <a:lnSpc>
                <a:spcPct val="100000"/>
              </a:lnSpc>
              <a:spcBef>
                <a:spcPts val="1300"/>
              </a:spcBef>
              <a:buChar char="•"/>
              <a:tabLst>
                <a:tab pos="355600" algn="l"/>
                <a:tab pos="356235" algn="l"/>
              </a:tabLst>
            </a:pPr>
            <a:r>
              <a:rPr sz="2400" spc="-5" dirty="0">
                <a:latin typeface="Trebuchet MS"/>
                <a:cs typeface="Trebuchet MS"/>
              </a:rPr>
              <a:t>Attend all classes, </a:t>
            </a:r>
            <a:r>
              <a:rPr sz="2400" dirty="0">
                <a:latin typeface="Trebuchet MS"/>
                <a:cs typeface="Trebuchet MS"/>
              </a:rPr>
              <a:t>regularly </a:t>
            </a:r>
            <a:r>
              <a:rPr sz="2400" spc="-5" dirty="0">
                <a:latin typeface="Trebuchet MS"/>
                <a:cs typeface="Trebuchet MS"/>
              </a:rPr>
              <a:t>and </a:t>
            </a:r>
            <a:r>
              <a:rPr sz="2400" dirty="0">
                <a:latin typeface="Trebuchet MS"/>
                <a:cs typeface="Trebuchet MS"/>
              </a:rPr>
              <a:t>on</a:t>
            </a:r>
            <a:r>
              <a:rPr sz="2400" spc="65" dirty="0">
                <a:latin typeface="Trebuchet MS"/>
                <a:cs typeface="Trebuchet MS"/>
              </a:rPr>
              <a:t> </a:t>
            </a:r>
            <a:r>
              <a:rPr sz="2400" spc="-5">
                <a:latin typeface="Trebuchet MS"/>
                <a:cs typeface="Trebuchet MS"/>
              </a:rPr>
              <a:t>time</a:t>
            </a:r>
            <a:r>
              <a:rPr sz="2400" spc="-5" smtClean="0">
                <a:latin typeface="Trebuchet MS"/>
                <a:cs typeface="Trebuchet MS"/>
              </a:rPr>
              <a:t>.</a:t>
            </a:r>
            <a:endParaRPr lang="en-US" sz="2400" spc="-5" dirty="0" smtClean="0">
              <a:latin typeface="Trebuchet MS"/>
              <a:cs typeface="Trebuchet MS"/>
            </a:endParaRPr>
          </a:p>
          <a:p>
            <a:pPr marL="355600" indent="-343535">
              <a:lnSpc>
                <a:spcPct val="100000"/>
              </a:lnSpc>
              <a:spcBef>
                <a:spcPts val="1300"/>
              </a:spcBef>
              <a:tabLst>
                <a:tab pos="355600" algn="l"/>
                <a:tab pos="356235" algn="l"/>
              </a:tabLst>
            </a:pPr>
            <a:endParaRPr sz="2000">
              <a:latin typeface="Trebuchet MS"/>
              <a:cs typeface="Trebuchet MS"/>
            </a:endParaRPr>
          </a:p>
          <a:p>
            <a:pPr marL="355600" marR="249554" indent="-343535">
              <a:lnSpc>
                <a:spcPct val="125000"/>
              </a:lnSpc>
              <a:spcBef>
                <a:spcPts val="575"/>
              </a:spcBef>
              <a:buChar char="•"/>
              <a:tabLst>
                <a:tab pos="355600" algn="l"/>
                <a:tab pos="356235" algn="l"/>
              </a:tabLst>
            </a:pPr>
            <a:r>
              <a:rPr sz="2400" dirty="0">
                <a:latin typeface="Trebuchet MS"/>
                <a:cs typeface="Trebuchet MS"/>
              </a:rPr>
              <a:t>Prepare for </a:t>
            </a:r>
            <a:r>
              <a:rPr sz="2400" spc="-5">
                <a:latin typeface="Trebuchet MS"/>
                <a:cs typeface="Trebuchet MS"/>
              </a:rPr>
              <a:t>each </a:t>
            </a:r>
            <a:r>
              <a:rPr sz="2400" spc="-5" smtClean="0">
                <a:latin typeface="Trebuchet MS"/>
                <a:cs typeface="Trebuchet MS"/>
              </a:rPr>
              <a:t>class</a:t>
            </a:r>
            <a:endParaRPr lang="en-US" sz="2400" spc="-5" dirty="0" smtClean="0">
              <a:latin typeface="Trebuchet MS"/>
              <a:cs typeface="Trebuchet MS"/>
            </a:endParaRPr>
          </a:p>
          <a:p>
            <a:pPr marL="355600" marR="249554" indent="-343535">
              <a:lnSpc>
                <a:spcPct val="125000"/>
              </a:lnSpc>
              <a:spcBef>
                <a:spcPts val="575"/>
              </a:spcBef>
              <a:tabLst>
                <a:tab pos="355600" algn="l"/>
                <a:tab pos="356235" algn="l"/>
              </a:tabLst>
            </a:pPr>
            <a:endParaRPr sz="2400">
              <a:latin typeface="Trebuchet MS"/>
              <a:cs typeface="Trebuchet MS"/>
            </a:endParaRPr>
          </a:p>
          <a:p>
            <a:pPr marL="355600" marR="5080" indent="-343535">
              <a:lnSpc>
                <a:spcPct val="125000"/>
              </a:lnSpc>
              <a:spcBef>
                <a:spcPts val="580"/>
              </a:spcBef>
              <a:buChar char="•"/>
              <a:tabLst>
                <a:tab pos="355600" algn="l"/>
                <a:tab pos="356235" algn="l"/>
              </a:tabLst>
            </a:pPr>
            <a:r>
              <a:rPr sz="2400" spc="-5">
                <a:latin typeface="Trebuchet MS"/>
                <a:cs typeface="Trebuchet MS"/>
              </a:rPr>
              <a:t>Meet </a:t>
            </a:r>
            <a:r>
              <a:rPr sz="2400" spc="-5" smtClean="0">
                <a:latin typeface="Trebuchet MS"/>
                <a:cs typeface="Trebuchet MS"/>
              </a:rPr>
              <a:t>campus </a:t>
            </a:r>
            <a:r>
              <a:rPr sz="2400" spc="-5" dirty="0">
                <a:latin typeface="Trebuchet MS"/>
                <a:cs typeface="Trebuchet MS"/>
              </a:rPr>
              <a:t>standards </a:t>
            </a:r>
            <a:r>
              <a:rPr sz="2400" dirty="0">
                <a:latin typeface="Trebuchet MS"/>
                <a:cs typeface="Trebuchet MS"/>
              </a:rPr>
              <a:t>of </a:t>
            </a:r>
            <a:r>
              <a:rPr sz="2400" spc="-5" dirty="0">
                <a:latin typeface="Trebuchet MS"/>
                <a:cs typeface="Trebuchet MS"/>
              </a:rPr>
              <a:t>grooming and  </a:t>
            </a:r>
            <a:r>
              <a:rPr sz="2400" spc="-5">
                <a:latin typeface="Trebuchet MS"/>
                <a:cs typeface="Trebuchet MS"/>
              </a:rPr>
              <a:t>dress</a:t>
            </a:r>
            <a:r>
              <a:rPr sz="2400" spc="-5" smtClean="0">
                <a:latin typeface="Trebuchet MS"/>
                <a:cs typeface="Trebuchet MS"/>
              </a:rPr>
              <a:t>.</a:t>
            </a:r>
            <a:endParaRPr lang="en-US" sz="2400" spc="-5" dirty="0" smtClean="0">
              <a:latin typeface="Trebuchet MS"/>
              <a:cs typeface="Trebuchet MS"/>
            </a:endParaRPr>
          </a:p>
          <a:p>
            <a:pPr marL="355600" marR="5080" indent="-343535">
              <a:lnSpc>
                <a:spcPct val="125000"/>
              </a:lnSpc>
              <a:spcBef>
                <a:spcPts val="580"/>
              </a:spcBef>
              <a:tabLst>
                <a:tab pos="355600" algn="l"/>
                <a:tab pos="356235" algn="l"/>
              </a:tabLst>
            </a:pPr>
            <a:endParaRPr sz="2400">
              <a:latin typeface="Trebuchet MS"/>
              <a:cs typeface="Trebuchet MS"/>
            </a:endParaRPr>
          </a:p>
          <a:p>
            <a:pPr marL="355600" indent="-343535">
              <a:lnSpc>
                <a:spcPct val="100000"/>
              </a:lnSpc>
              <a:spcBef>
                <a:spcPts val="1295"/>
              </a:spcBef>
              <a:buChar char="•"/>
              <a:tabLst>
                <a:tab pos="355600" algn="l"/>
                <a:tab pos="356235" algn="l"/>
              </a:tabLst>
            </a:pPr>
            <a:r>
              <a:rPr sz="2400" dirty="0">
                <a:latin typeface="Trebuchet MS"/>
                <a:cs typeface="Trebuchet MS"/>
              </a:rPr>
              <a:t>Obey </a:t>
            </a:r>
            <a:r>
              <a:rPr sz="2400" spc="-5" dirty="0">
                <a:latin typeface="Trebuchet MS"/>
                <a:cs typeface="Trebuchet MS"/>
              </a:rPr>
              <a:t>all campus and classroom</a:t>
            </a:r>
            <a:r>
              <a:rPr sz="2400" spc="25" dirty="0">
                <a:latin typeface="Trebuchet MS"/>
                <a:cs typeface="Trebuchet MS"/>
              </a:rPr>
              <a:t> </a:t>
            </a:r>
            <a:r>
              <a:rPr sz="2400" dirty="0">
                <a:latin typeface="Trebuchet MS"/>
                <a:cs typeface="Trebuchet MS"/>
              </a:rPr>
              <a:t>rules</a:t>
            </a:r>
            <a:r>
              <a:rPr sz="2400" dirty="0">
                <a:solidFill>
                  <a:srgbClr val="284B6A"/>
                </a:solidFill>
                <a:latin typeface="Trebuchet MS"/>
                <a:cs typeface="Trebuchet MS"/>
              </a:rPr>
              <a:t>.</a:t>
            </a:r>
            <a:endParaRPr sz="2400">
              <a:latin typeface="Trebuchet MS"/>
              <a:cs typeface="Trebuchet M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2044" y="214290"/>
            <a:ext cx="6822440" cy="619760"/>
          </a:xfrm>
          <a:prstGeom prst="rect">
            <a:avLst/>
          </a:prstGeom>
        </p:spPr>
        <p:txBody>
          <a:bodyPr vert="horz" wrap="square" lIns="0" tIns="12700" rIns="0" bIns="0" rtlCol="0">
            <a:spAutoFit/>
          </a:bodyPr>
          <a:lstStyle/>
          <a:p>
            <a:pPr marL="12700">
              <a:lnSpc>
                <a:spcPct val="100000"/>
              </a:lnSpc>
              <a:spcBef>
                <a:spcPts val="100"/>
              </a:spcBef>
            </a:pPr>
            <a:r>
              <a:rPr sz="3900" dirty="0"/>
              <a:t>Standards </a:t>
            </a:r>
            <a:r>
              <a:rPr sz="3900" spc="-5" dirty="0"/>
              <a:t>for Student</a:t>
            </a:r>
            <a:r>
              <a:rPr sz="3900" spc="-55" dirty="0"/>
              <a:t> </a:t>
            </a:r>
            <a:r>
              <a:rPr sz="3900" spc="-10" dirty="0"/>
              <a:t>Conduct</a:t>
            </a:r>
            <a:endParaRPr sz="3900"/>
          </a:p>
        </p:txBody>
      </p:sp>
      <p:sp>
        <p:nvSpPr>
          <p:cNvPr id="3" name="object 3"/>
          <p:cNvSpPr txBox="1"/>
          <p:nvPr/>
        </p:nvSpPr>
        <p:spPr>
          <a:xfrm>
            <a:off x="285720" y="1974166"/>
            <a:ext cx="8501122" cy="3026470"/>
          </a:xfrm>
          <a:prstGeom prst="rect">
            <a:avLst/>
          </a:prstGeom>
        </p:spPr>
        <p:txBody>
          <a:bodyPr vert="horz" wrap="square" lIns="0" tIns="12700" rIns="0" bIns="0" rtlCol="0">
            <a:spAutoFit/>
          </a:bodyPr>
          <a:lstStyle/>
          <a:p>
            <a:pPr marL="355600" marR="302260" indent="-343535">
              <a:lnSpc>
                <a:spcPct val="125000"/>
              </a:lnSpc>
              <a:spcBef>
                <a:spcPts val="100"/>
              </a:spcBef>
              <a:buChar char="•"/>
              <a:tabLst>
                <a:tab pos="355600" algn="l"/>
                <a:tab pos="356235" algn="l"/>
              </a:tabLst>
            </a:pPr>
            <a:r>
              <a:rPr sz="2400" spc="-5" dirty="0">
                <a:latin typeface="Trebuchet MS"/>
                <a:cs typeface="Trebuchet MS"/>
              </a:rPr>
              <a:t>Respect the </a:t>
            </a:r>
            <a:r>
              <a:rPr sz="2400" dirty="0">
                <a:latin typeface="Trebuchet MS"/>
                <a:cs typeface="Trebuchet MS"/>
              </a:rPr>
              <a:t>rights </a:t>
            </a:r>
            <a:r>
              <a:rPr sz="2400" spc="-5" dirty="0">
                <a:latin typeface="Trebuchet MS"/>
                <a:cs typeface="Trebuchet MS"/>
              </a:rPr>
              <a:t>and privileges </a:t>
            </a:r>
            <a:r>
              <a:rPr sz="2400">
                <a:latin typeface="Trebuchet MS"/>
                <a:cs typeface="Trebuchet MS"/>
              </a:rPr>
              <a:t>of </a:t>
            </a:r>
            <a:r>
              <a:rPr lang="en-US" sz="2400" dirty="0" smtClean="0">
                <a:latin typeface="Trebuchet MS"/>
                <a:cs typeface="Trebuchet MS"/>
              </a:rPr>
              <a:t>other </a:t>
            </a:r>
            <a:r>
              <a:rPr sz="2400" spc="-5" smtClean="0">
                <a:latin typeface="Trebuchet MS"/>
                <a:cs typeface="Trebuchet MS"/>
              </a:rPr>
              <a:t>students</a:t>
            </a:r>
            <a:r>
              <a:rPr sz="2400" spc="-5" dirty="0">
                <a:latin typeface="Trebuchet MS"/>
                <a:cs typeface="Trebuchet MS"/>
              </a:rPr>
              <a:t>,  teachers, and </a:t>
            </a:r>
            <a:r>
              <a:rPr sz="2400" spc="-5">
                <a:latin typeface="Trebuchet MS"/>
                <a:cs typeface="Trebuchet MS"/>
              </a:rPr>
              <a:t>other </a:t>
            </a:r>
            <a:r>
              <a:rPr sz="2400" smtClean="0">
                <a:latin typeface="Trebuchet MS"/>
                <a:cs typeface="Trebuchet MS"/>
              </a:rPr>
              <a:t>staff</a:t>
            </a:r>
            <a:r>
              <a:rPr sz="2400" spc="-5" smtClean="0">
                <a:latin typeface="Trebuchet MS"/>
                <a:cs typeface="Trebuchet MS"/>
              </a:rPr>
              <a:t>.</a:t>
            </a:r>
            <a:endParaRPr lang="en-US" sz="2400" spc="-5" dirty="0" smtClean="0">
              <a:latin typeface="Trebuchet MS"/>
              <a:cs typeface="Trebuchet MS"/>
            </a:endParaRPr>
          </a:p>
          <a:p>
            <a:pPr marL="355600" marR="302260" indent="-343535">
              <a:lnSpc>
                <a:spcPct val="125000"/>
              </a:lnSpc>
              <a:spcBef>
                <a:spcPts val="100"/>
              </a:spcBef>
              <a:buChar char="•"/>
              <a:tabLst>
                <a:tab pos="355600" algn="l"/>
                <a:tab pos="356235" algn="l"/>
              </a:tabLst>
            </a:pPr>
            <a:endParaRPr sz="2400">
              <a:latin typeface="Trebuchet MS"/>
              <a:cs typeface="Trebuchet MS"/>
            </a:endParaRPr>
          </a:p>
          <a:p>
            <a:pPr marL="355600" marR="294005" indent="-343535">
              <a:lnSpc>
                <a:spcPct val="125099"/>
              </a:lnSpc>
              <a:spcBef>
                <a:spcPts val="570"/>
              </a:spcBef>
              <a:buChar char="•"/>
              <a:tabLst>
                <a:tab pos="355600" algn="l"/>
                <a:tab pos="356235" algn="l"/>
              </a:tabLst>
            </a:pPr>
            <a:r>
              <a:rPr sz="2400" spc="-5" dirty="0">
                <a:latin typeface="Trebuchet MS"/>
                <a:cs typeface="Trebuchet MS"/>
              </a:rPr>
              <a:t>Respect the property </a:t>
            </a:r>
            <a:r>
              <a:rPr sz="2400">
                <a:latin typeface="Trebuchet MS"/>
                <a:cs typeface="Trebuchet MS"/>
              </a:rPr>
              <a:t>of </a:t>
            </a:r>
            <a:r>
              <a:rPr sz="2400" smtClean="0">
                <a:latin typeface="Trebuchet MS"/>
                <a:cs typeface="Trebuchet MS"/>
              </a:rPr>
              <a:t>others</a:t>
            </a:r>
            <a:r>
              <a:rPr lang="en-US" sz="2400" dirty="0" smtClean="0">
                <a:latin typeface="Trebuchet MS"/>
                <a:cs typeface="Trebuchet MS"/>
              </a:rPr>
              <a:t> </a:t>
            </a:r>
            <a:r>
              <a:rPr sz="2400" spc="-5" smtClean="0">
                <a:latin typeface="Trebuchet MS"/>
                <a:cs typeface="Trebuchet MS"/>
              </a:rPr>
              <a:t>and</a:t>
            </a:r>
            <a:r>
              <a:rPr sz="2400" spc="25" smtClean="0">
                <a:latin typeface="Trebuchet MS"/>
                <a:cs typeface="Trebuchet MS"/>
              </a:rPr>
              <a:t> </a:t>
            </a:r>
            <a:r>
              <a:rPr sz="2400">
                <a:latin typeface="Trebuchet MS"/>
                <a:cs typeface="Trebuchet MS"/>
              </a:rPr>
              <a:t>facilities</a:t>
            </a:r>
            <a:r>
              <a:rPr sz="2400" smtClean="0">
                <a:latin typeface="Trebuchet MS"/>
                <a:cs typeface="Trebuchet MS"/>
              </a:rPr>
              <a:t>.</a:t>
            </a:r>
            <a:endParaRPr lang="en-US" sz="2400" dirty="0" smtClean="0">
              <a:latin typeface="Trebuchet MS"/>
              <a:cs typeface="Trebuchet MS"/>
            </a:endParaRPr>
          </a:p>
          <a:p>
            <a:pPr marL="355600" marR="294005" indent="-343535">
              <a:lnSpc>
                <a:spcPct val="125099"/>
              </a:lnSpc>
              <a:spcBef>
                <a:spcPts val="570"/>
              </a:spcBef>
              <a:buChar char="•"/>
              <a:tabLst>
                <a:tab pos="355600" algn="l"/>
                <a:tab pos="356235" algn="l"/>
              </a:tabLst>
            </a:pPr>
            <a:endParaRPr sz="2400">
              <a:latin typeface="Trebuchet MS"/>
              <a:cs typeface="Trebuchet MS"/>
            </a:endParaRPr>
          </a:p>
          <a:p>
            <a:pPr marL="355600" marR="5080" indent="-343535">
              <a:lnSpc>
                <a:spcPct val="125000"/>
              </a:lnSpc>
              <a:spcBef>
                <a:spcPts val="575"/>
              </a:spcBef>
              <a:buChar char="•"/>
              <a:tabLst>
                <a:tab pos="355600" algn="l"/>
                <a:tab pos="356235" algn="l"/>
              </a:tabLst>
            </a:pPr>
            <a:r>
              <a:rPr sz="2400" dirty="0">
                <a:latin typeface="Trebuchet MS"/>
                <a:cs typeface="Trebuchet MS"/>
              </a:rPr>
              <a:t>Adhere </a:t>
            </a:r>
            <a:r>
              <a:rPr sz="2400" spc="-5" dirty="0">
                <a:latin typeface="Trebuchet MS"/>
                <a:cs typeface="Trebuchet MS"/>
              </a:rPr>
              <a:t>to the </a:t>
            </a:r>
            <a:r>
              <a:rPr sz="2400" dirty="0">
                <a:latin typeface="Trebuchet MS"/>
                <a:cs typeface="Trebuchet MS"/>
              </a:rPr>
              <a:t>requirements of </a:t>
            </a:r>
            <a:r>
              <a:rPr sz="2400" spc="-5">
                <a:latin typeface="Trebuchet MS"/>
                <a:cs typeface="Trebuchet MS"/>
              </a:rPr>
              <a:t>the </a:t>
            </a:r>
            <a:r>
              <a:rPr sz="2400" spc="-5" smtClean="0">
                <a:latin typeface="Trebuchet MS"/>
                <a:cs typeface="Trebuchet MS"/>
              </a:rPr>
              <a:t>Code </a:t>
            </a:r>
            <a:r>
              <a:rPr sz="2400">
                <a:latin typeface="Trebuchet MS"/>
                <a:cs typeface="Trebuchet MS"/>
              </a:rPr>
              <a:t>of </a:t>
            </a:r>
            <a:r>
              <a:rPr sz="2400" spc="-10" smtClean="0">
                <a:latin typeface="Trebuchet MS"/>
                <a:cs typeface="Trebuchet MS"/>
              </a:rPr>
              <a:t>Conduct</a:t>
            </a:r>
            <a:r>
              <a:rPr sz="2400" spc="-10" dirty="0">
                <a:latin typeface="Trebuchet MS"/>
                <a:cs typeface="Trebuchet MS"/>
              </a:rPr>
              <a:t>.</a:t>
            </a:r>
            <a:endParaRPr sz="2400">
              <a:latin typeface="Trebuchet MS"/>
              <a:cs typeface="Trebuchet M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Thank you…..Have a great day</a:t>
            </a:r>
            <a:endParaRPr lang="en-IN" dirty="0"/>
          </a:p>
        </p:txBody>
      </p:sp>
      <p:pic>
        <p:nvPicPr>
          <p:cNvPr id="4098" name="Picture 2" descr="C:\Users\genorthohod\Desktop\download (3).jpg"/>
          <p:cNvPicPr>
            <a:picLocks noGrp="1" noChangeAspect="1" noChangeArrowheads="1"/>
          </p:cNvPicPr>
          <p:nvPr>
            <p:ph idx="1"/>
          </p:nvPr>
        </p:nvPicPr>
        <p:blipFill>
          <a:blip r:embed="rId2"/>
          <a:srcRect/>
          <a:stretch>
            <a:fillRect/>
          </a:stretch>
        </p:blipFill>
        <p:spPr bwMode="auto">
          <a:xfrm>
            <a:off x="1571604" y="1714488"/>
            <a:ext cx="6000792" cy="371477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Bed side teaching manners</a:t>
            </a:r>
            <a:endParaRPr lang="en-IN" dirty="0"/>
          </a:p>
        </p:txBody>
      </p:sp>
      <p:pic>
        <p:nvPicPr>
          <p:cNvPr id="1026" name="Picture 2" descr="C:\Users\genorthohod\Desktop\file-20180516-104267-awd2lx.jpg"/>
          <p:cNvPicPr>
            <a:picLocks noGrp="1" noChangeAspect="1" noChangeArrowheads="1"/>
          </p:cNvPicPr>
          <p:nvPr>
            <p:ph idx="1"/>
          </p:nvPr>
        </p:nvPicPr>
        <p:blipFill>
          <a:blip r:embed="rId2"/>
          <a:srcRect/>
          <a:stretch>
            <a:fillRect/>
          </a:stretch>
        </p:blipFill>
        <p:spPr bwMode="auto">
          <a:xfrm>
            <a:off x="1727988" y="1825625"/>
            <a:ext cx="5688024" cy="43513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82579"/>
            <a:ext cx="7886700" cy="1325563"/>
          </a:xfrm>
        </p:spPr>
        <p:txBody>
          <a:bodyPr/>
          <a:lstStyle/>
          <a:p>
            <a:r>
              <a:rPr lang="en-US" dirty="0" smtClean="0"/>
              <a:t>           </a:t>
            </a:r>
            <a:endParaRPr lang="en-IN" dirty="0"/>
          </a:p>
        </p:txBody>
      </p:sp>
      <p:sp>
        <p:nvSpPr>
          <p:cNvPr id="3" name="Content Placeholder 2"/>
          <p:cNvSpPr>
            <a:spLocks noGrp="1"/>
          </p:cNvSpPr>
          <p:nvPr>
            <p:ph idx="1"/>
          </p:nvPr>
        </p:nvSpPr>
        <p:spPr>
          <a:xfrm>
            <a:off x="214282" y="285728"/>
            <a:ext cx="8643998" cy="6572272"/>
          </a:xfrm>
        </p:spPr>
        <p:txBody>
          <a:bodyPr>
            <a:normAutofit/>
          </a:bodyPr>
          <a:lstStyle/>
          <a:p>
            <a:r>
              <a:rPr lang="en-IN" dirty="0" smtClean="0"/>
              <a:t>The teaching of bedside manners sets the stage for the many episodes  of teaching clinical skills at the bedside. </a:t>
            </a:r>
          </a:p>
          <a:p>
            <a:pPr>
              <a:buNone/>
            </a:pPr>
            <a:endParaRPr lang="en-IN" dirty="0" smtClean="0"/>
          </a:p>
          <a:p>
            <a:r>
              <a:rPr lang="en-IN" dirty="0" smtClean="0"/>
              <a:t>This will make them better and more effective physicians during the years of their practice of medicine.</a:t>
            </a:r>
          </a:p>
          <a:p>
            <a:pPr>
              <a:buNone/>
            </a:pPr>
            <a:endParaRPr lang="en-IN" dirty="0" smtClean="0"/>
          </a:p>
          <a:p>
            <a:r>
              <a:rPr lang="en-IN" dirty="0" smtClean="0"/>
              <a:t>Effective communication with patients impacts clinical outcome and patient satisfaction.</a:t>
            </a:r>
          </a:p>
          <a:p>
            <a:endParaRPr lang="en-IN" dirty="0" smtClean="0"/>
          </a:p>
          <a:p>
            <a:pPr>
              <a:buNone/>
            </a:pPr>
            <a:endParaRPr lang="en-IN" dirty="0" smtClean="0"/>
          </a:p>
        </p:txBody>
      </p:sp>
      <p:pic>
        <p:nvPicPr>
          <p:cNvPr id="6" name="Picture 3" descr="C:\Users\genorthohod\Desktop\images.jpg"/>
          <p:cNvPicPr>
            <a:picLocks noChangeAspect="1" noChangeArrowheads="1"/>
          </p:cNvPicPr>
          <p:nvPr/>
        </p:nvPicPr>
        <p:blipFill>
          <a:blip r:embed="rId2"/>
          <a:srcRect/>
          <a:stretch>
            <a:fillRect/>
          </a:stretch>
        </p:blipFill>
        <p:spPr bwMode="auto">
          <a:xfrm>
            <a:off x="3559969" y="3071810"/>
            <a:ext cx="3655237" cy="300039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214282" y="1142984"/>
            <a:ext cx="8929718" cy="5033979"/>
          </a:xfrm>
        </p:spPr>
        <p:txBody>
          <a:bodyPr>
            <a:normAutofit lnSpcReduction="10000"/>
          </a:bodyPr>
          <a:lstStyle/>
          <a:p>
            <a:r>
              <a:rPr lang="en-IN" dirty="0" smtClean="0"/>
              <a:t>6 communication elements: </a:t>
            </a:r>
          </a:p>
          <a:p>
            <a:endParaRPr lang="en-US" dirty="0" smtClean="0"/>
          </a:p>
          <a:p>
            <a:endParaRPr lang="en-IN" dirty="0" smtClean="0"/>
          </a:p>
          <a:p>
            <a:pPr>
              <a:buNone/>
            </a:pPr>
            <a:r>
              <a:rPr lang="en-IN" dirty="0" smtClean="0"/>
              <a:t>                                     - acknowledging the patient by name </a:t>
            </a:r>
          </a:p>
          <a:p>
            <a:pPr>
              <a:buNone/>
            </a:pPr>
            <a:endParaRPr lang="en-IN" dirty="0" smtClean="0"/>
          </a:p>
          <a:p>
            <a:pPr>
              <a:buNone/>
            </a:pPr>
            <a:r>
              <a:rPr lang="en-IN" dirty="0" smtClean="0"/>
              <a:t>                                     - introducing themselves by name</a:t>
            </a:r>
          </a:p>
          <a:p>
            <a:pPr>
              <a:buNone/>
            </a:pPr>
            <a:endParaRPr lang="en-IN" dirty="0" smtClean="0"/>
          </a:p>
          <a:p>
            <a:pPr>
              <a:buNone/>
            </a:pPr>
            <a:r>
              <a:rPr lang="en-IN" dirty="0" smtClean="0"/>
              <a:t>                                     - identifying their role </a:t>
            </a:r>
          </a:p>
          <a:p>
            <a:pPr>
              <a:buNone/>
            </a:pPr>
            <a:endParaRPr lang="en-IN" dirty="0" smtClean="0"/>
          </a:p>
          <a:p>
            <a:pPr>
              <a:buNone/>
            </a:pPr>
            <a:r>
              <a:rPr lang="en-IN" dirty="0" smtClean="0"/>
              <a:t>                                     - explaining the care plan</a:t>
            </a:r>
          </a:p>
          <a:p>
            <a:pPr>
              <a:buNone/>
            </a:pPr>
            <a:endParaRPr lang="en-IN" dirty="0" smtClean="0"/>
          </a:p>
          <a:p>
            <a:pPr>
              <a:buNone/>
            </a:pPr>
            <a:r>
              <a:rPr lang="en-IN" dirty="0" smtClean="0"/>
              <a:t>                                     - explaining that multiple providers would see the patient </a:t>
            </a:r>
          </a:p>
          <a:p>
            <a:pPr>
              <a:buNone/>
            </a:pPr>
            <a:endParaRPr lang="en-IN" dirty="0" smtClean="0"/>
          </a:p>
          <a:p>
            <a:pPr>
              <a:buNone/>
            </a:pPr>
            <a:r>
              <a:rPr lang="en-IN" dirty="0" smtClean="0"/>
              <a:t>                                     - providing an estimated duration of time of treatment</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628650" y="214290"/>
            <a:ext cx="7886700" cy="6643710"/>
          </a:xfrm>
        </p:spPr>
        <p:txBody>
          <a:bodyPr/>
          <a:lstStyle/>
          <a:p>
            <a:r>
              <a:rPr lang="en-IN" dirty="0" smtClean="0"/>
              <a:t>A bedside teacher must learn how to involve patients and learners in the educational processes. </a:t>
            </a:r>
          </a:p>
          <a:p>
            <a:pPr>
              <a:buNone/>
            </a:pPr>
            <a:endParaRPr lang="en-IN" dirty="0" smtClean="0"/>
          </a:p>
          <a:p>
            <a:r>
              <a:rPr lang="en-IN" dirty="0" smtClean="0"/>
              <a:t>Specific aspects of bedside teaching should include history taking, physical examination, patient counselling, breaking bad news.</a:t>
            </a:r>
          </a:p>
          <a:p>
            <a:pPr>
              <a:buNone/>
            </a:pPr>
            <a:endParaRPr lang="en-IN" dirty="0" smtClean="0"/>
          </a:p>
          <a:p>
            <a:r>
              <a:rPr lang="en-IN" dirty="0" smtClean="0"/>
              <a:t> A planned activity is required to keep everyone engaged and involved in the teaching and learning.</a:t>
            </a:r>
          </a:p>
          <a:p>
            <a:pPr>
              <a:buNone/>
            </a:pPr>
            <a:endParaRPr lang="en-IN" dirty="0" smtClean="0"/>
          </a:p>
          <a:p>
            <a:r>
              <a:rPr lang="en-IN" dirty="0" smtClean="0"/>
              <a:t> Bedside is a place for positive learning, and not a place for pointed questioning or criticism of learners. </a:t>
            </a:r>
          </a:p>
          <a:p>
            <a:pPr>
              <a:buNone/>
            </a:pPr>
            <a:endParaRPr lang="en-IN" dirty="0" smtClean="0"/>
          </a:p>
          <a:p>
            <a:r>
              <a:rPr lang="en-IN" dirty="0" smtClean="0"/>
              <a:t>3 domains of best bedside beaching practices are</a:t>
            </a:r>
          </a:p>
          <a:p>
            <a:pPr>
              <a:buNone/>
            </a:pPr>
            <a:r>
              <a:rPr lang="en-US" dirty="0" smtClean="0"/>
              <a:t>           -</a:t>
            </a:r>
            <a:r>
              <a:rPr lang="en-IN" dirty="0" smtClean="0"/>
              <a:t>attending to patient comfort</a:t>
            </a:r>
          </a:p>
          <a:p>
            <a:pPr>
              <a:buNone/>
            </a:pPr>
            <a:r>
              <a:rPr lang="en-IN" dirty="0" smtClean="0"/>
              <a:t>           -focused teaching</a:t>
            </a:r>
          </a:p>
          <a:p>
            <a:pPr>
              <a:buNone/>
            </a:pPr>
            <a:r>
              <a:rPr lang="en-IN" dirty="0" smtClean="0"/>
              <a:t>           -group dynamics.</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389189"/>
            <a:ext cx="7886700" cy="1325563"/>
          </a:xfrm>
        </p:spPr>
        <p:txBody>
          <a:bodyPr/>
          <a:lstStyle/>
          <a:p>
            <a:r>
              <a:rPr lang="en-US" sz="3600" b="1" dirty="0" smtClean="0"/>
              <a:t>    Medical procedural teaching</a:t>
            </a:r>
            <a:br>
              <a:rPr lang="en-US" sz="3600" b="1" dirty="0" smtClean="0"/>
            </a:br>
            <a:endParaRPr lang="en-IN" dirty="0"/>
          </a:p>
        </p:txBody>
      </p:sp>
      <p:sp>
        <p:nvSpPr>
          <p:cNvPr id="4" name="Content Placeholder 3"/>
          <p:cNvSpPr>
            <a:spLocks noGrp="1"/>
          </p:cNvSpPr>
          <p:nvPr>
            <p:ph idx="1"/>
          </p:nvPr>
        </p:nvSpPr>
        <p:spPr>
          <a:xfrm>
            <a:off x="571472" y="1825625"/>
            <a:ext cx="7886700" cy="4351338"/>
          </a:xfrm>
        </p:spPr>
        <p:txBody>
          <a:bodyPr/>
          <a:lstStyle/>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7214"/>
            <a:ext cx="7886700" cy="1325563"/>
          </a:xfrm>
        </p:spPr>
        <p:txBody>
          <a:bodyPr/>
          <a:lstStyle/>
          <a:p>
            <a:r>
              <a:rPr lang="en-US" dirty="0" smtClean="0"/>
              <a:t>       Teaching a skill or </a:t>
            </a:r>
            <a:r>
              <a:rPr lang="en-US" dirty="0" err="1" smtClean="0"/>
              <a:t>proceedure</a:t>
            </a:r>
            <a:endParaRPr lang="en-IN" dirty="0"/>
          </a:p>
        </p:txBody>
      </p:sp>
      <p:sp>
        <p:nvSpPr>
          <p:cNvPr id="4" name="Content Placeholder 2"/>
          <p:cNvSpPr>
            <a:spLocks noGrp="1"/>
          </p:cNvSpPr>
          <p:nvPr>
            <p:ph idx="1"/>
          </p:nvPr>
        </p:nvSpPr>
        <p:spPr>
          <a:xfrm>
            <a:off x="628650" y="928694"/>
            <a:ext cx="7886700" cy="6143644"/>
          </a:xfrm>
        </p:spPr>
        <p:txBody>
          <a:bodyPr>
            <a:normAutofit fontScale="92500" lnSpcReduction="20000"/>
          </a:bodyPr>
          <a:lstStyle/>
          <a:p>
            <a:r>
              <a:rPr lang="en-US" dirty="0" smtClean="0"/>
              <a:t>Teacher explains the </a:t>
            </a:r>
            <a:r>
              <a:rPr lang="en-US" dirty="0" err="1" smtClean="0"/>
              <a:t>proceedure</a:t>
            </a:r>
            <a:r>
              <a:rPr lang="en-US" dirty="0" smtClean="0"/>
              <a:t>  – student understands it</a:t>
            </a:r>
          </a:p>
          <a:p>
            <a:endParaRPr lang="en-US" dirty="0" smtClean="0"/>
          </a:p>
          <a:p>
            <a:r>
              <a:rPr lang="en-US" dirty="0" smtClean="0"/>
              <a:t>Student explains the </a:t>
            </a:r>
            <a:r>
              <a:rPr lang="en-US" dirty="0" err="1" smtClean="0"/>
              <a:t>proceedure</a:t>
            </a:r>
            <a:r>
              <a:rPr lang="en-US" dirty="0" smtClean="0"/>
              <a:t>  – Teacher corrects or adds inputs</a:t>
            </a:r>
          </a:p>
          <a:p>
            <a:endParaRPr lang="en-US" dirty="0" smtClean="0"/>
          </a:p>
          <a:p>
            <a:r>
              <a:rPr lang="en-US" dirty="0" smtClean="0"/>
              <a:t>Teacher performs while explaining –student observes</a:t>
            </a:r>
          </a:p>
          <a:p>
            <a:endParaRPr lang="en-US" dirty="0" smtClean="0"/>
          </a:p>
          <a:p>
            <a:r>
              <a:rPr lang="en-US" dirty="0" smtClean="0"/>
              <a:t>Clearing of doubts before performing the </a:t>
            </a:r>
            <a:r>
              <a:rPr lang="en-US" dirty="0" err="1" smtClean="0"/>
              <a:t>proceedure</a:t>
            </a:r>
            <a:endParaRPr lang="en-US" dirty="0" smtClean="0"/>
          </a:p>
          <a:p>
            <a:endParaRPr lang="en-US" dirty="0" smtClean="0"/>
          </a:p>
          <a:p>
            <a:r>
              <a:rPr lang="en-US" dirty="0" smtClean="0"/>
              <a:t>Assisted performance by the student</a:t>
            </a:r>
          </a:p>
          <a:p>
            <a:endParaRPr lang="en-US" dirty="0" smtClean="0"/>
          </a:p>
          <a:p>
            <a:r>
              <a:rPr lang="en-US" dirty="0" smtClean="0"/>
              <a:t>Correction or adding inputs/feedbacks by the teacher</a:t>
            </a:r>
          </a:p>
          <a:p>
            <a:endParaRPr lang="en-US" dirty="0" smtClean="0"/>
          </a:p>
          <a:p>
            <a:r>
              <a:rPr lang="en-US" dirty="0" smtClean="0"/>
              <a:t>Assisted performance by the learner while explaining</a:t>
            </a:r>
          </a:p>
          <a:p>
            <a:endParaRPr lang="en-US" dirty="0" smtClean="0"/>
          </a:p>
          <a:p>
            <a:r>
              <a:rPr lang="en-US" dirty="0" smtClean="0"/>
              <a:t>Individual performance</a:t>
            </a:r>
          </a:p>
          <a:p>
            <a:endParaRPr lang="en-US" dirty="0" smtClean="0"/>
          </a:p>
          <a:p>
            <a:r>
              <a:rPr lang="en-US" dirty="0" smtClean="0"/>
              <a:t>Repeat </a:t>
            </a:r>
            <a:r>
              <a:rPr lang="en-US" dirty="0" err="1" smtClean="0"/>
              <a:t>proceedure</a:t>
            </a:r>
            <a:endParaRPr lang="en-US" dirty="0" smtClean="0"/>
          </a:p>
          <a:p>
            <a:pPr>
              <a:buNone/>
            </a:pPr>
            <a:endParaRPr lang="en-US" dirty="0" smtClean="0"/>
          </a:p>
          <a:p>
            <a:r>
              <a:rPr lang="en-US" dirty="0" smtClean="0"/>
              <a:t>Teaching the </a:t>
            </a:r>
            <a:r>
              <a:rPr lang="en-US" dirty="0" err="1" smtClean="0"/>
              <a:t>proceedure</a:t>
            </a:r>
            <a:r>
              <a:rPr lang="en-US" dirty="0" smtClean="0"/>
              <a:t> ( reinforcement )</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710623" y="2481452"/>
            <a:ext cx="5433145" cy="696595"/>
          </a:xfrm>
          <a:prstGeom prst="rect">
            <a:avLst/>
          </a:prstGeom>
        </p:spPr>
        <p:txBody>
          <a:bodyPr vert="horz" wrap="square" lIns="0" tIns="13335" rIns="0" bIns="0" rtlCol="0">
            <a:spAutoFit/>
          </a:bodyPr>
          <a:lstStyle/>
          <a:p>
            <a:pPr marL="12700">
              <a:lnSpc>
                <a:spcPct val="100000"/>
              </a:lnSpc>
              <a:spcBef>
                <a:spcPts val="105"/>
              </a:spcBef>
            </a:pPr>
            <a:r>
              <a:rPr sz="4400" b="1" spc="-10" smtClean="0">
                <a:latin typeface="Carlito"/>
                <a:cs typeface="Carlito"/>
              </a:rPr>
              <a:t>PROFESSIONALISM</a:t>
            </a:r>
            <a:endParaRPr sz="4400">
              <a:latin typeface="Carlito"/>
              <a:cs typeface="Carlito"/>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TotalTime>
  <Words>583</Words>
  <Application>Microsoft Office PowerPoint</Application>
  <PresentationFormat>On-screen Show (4:3)</PresentationFormat>
  <Paragraphs>129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Dr. Biju Ravindran</vt:lpstr>
      <vt:lpstr>Slide 2</vt:lpstr>
      <vt:lpstr>           Bed side teaching manners</vt:lpstr>
      <vt:lpstr>           </vt:lpstr>
      <vt:lpstr>Slide 5</vt:lpstr>
      <vt:lpstr>Slide 6</vt:lpstr>
      <vt:lpstr>    Medical procedural teaching </vt:lpstr>
      <vt:lpstr>       Teaching a skill or proceedure</vt:lpstr>
      <vt:lpstr>Slide 9</vt:lpstr>
      <vt:lpstr>Slide 10</vt:lpstr>
      <vt:lpstr>The attributes of a  professional</vt:lpstr>
      <vt:lpstr>Attributes of Professionalism</vt:lpstr>
      <vt:lpstr>   Specialized Knowledge</vt:lpstr>
      <vt:lpstr>Competency</vt:lpstr>
      <vt:lpstr>Honesty and Integrity</vt:lpstr>
      <vt:lpstr>Accountability</vt:lpstr>
      <vt:lpstr>      Self-Regulation</vt:lpstr>
      <vt:lpstr>                         IMAGE</vt:lpstr>
      <vt:lpstr>     Dr. NO              or            DR.YES </vt:lpstr>
      <vt:lpstr>Slide 20</vt:lpstr>
      <vt:lpstr>Slide 21</vt:lpstr>
      <vt:lpstr>Slide 22</vt:lpstr>
      <vt:lpstr>Standards for Student Conduct</vt:lpstr>
      <vt:lpstr>Standards for Student Conduct</vt:lpstr>
      <vt:lpstr>        Thank you…..Have a great day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NMC PRINCIPAL P. A</dc:creator>
  <cp:lastModifiedBy>NMC PRINCIPAL P. A</cp:lastModifiedBy>
  <cp:revision>22</cp:revision>
  <dcterms:created xsi:type="dcterms:W3CDTF">2021-02-01T16:02:19Z</dcterms:created>
  <dcterms:modified xsi:type="dcterms:W3CDTF">2021-02-26T12:00:26Z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2021-02-01T00:00:00Z</vt:filetime>
  </property>
</Properties>
</file>